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ppt/ink/ink2.xml" ContentType="application/inkml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1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973" r:id="rId2"/>
    <p:sldId id="984" r:id="rId3"/>
    <p:sldId id="1024" r:id="rId4"/>
    <p:sldId id="985" r:id="rId5"/>
    <p:sldId id="1008" r:id="rId6"/>
    <p:sldId id="1023" r:id="rId7"/>
    <p:sldId id="670" r:id="rId8"/>
    <p:sldId id="1009" r:id="rId9"/>
    <p:sldId id="1013" r:id="rId10"/>
    <p:sldId id="1012" r:id="rId11"/>
    <p:sldId id="1015" r:id="rId12"/>
    <p:sldId id="277" r:id="rId13"/>
    <p:sldId id="1016" r:id="rId14"/>
    <p:sldId id="1022" r:id="rId15"/>
    <p:sldId id="1017" r:id="rId16"/>
    <p:sldId id="1018" r:id="rId17"/>
    <p:sldId id="1019" r:id="rId18"/>
    <p:sldId id="1021" r:id="rId19"/>
    <p:sldId id="1027" r:id="rId20"/>
    <p:sldId id="1026" r:id="rId21"/>
    <p:sldId id="1007" r:id="rId22"/>
    <p:sldId id="274" r:id="rId23"/>
    <p:sldId id="1020" r:id="rId24"/>
    <p:sldId id="681" r:id="rId25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minatu Yusuf" initials="AY" lastIdx="4" clrIdx="0"/>
  <p:cmAuthor id="2" name="Thu Trieu" initials="TT" lastIdx="6" clrIdx="1"/>
  <p:cmAuthor id="3" name="Jurgen Prambs" initials="JP" lastIdx="2" clrIdx="2">
    <p:extLst>
      <p:ext uri="{19B8F6BF-5375-455C-9EA6-DF929625EA0E}">
        <p15:presenceInfo xmlns:p15="http://schemas.microsoft.com/office/powerpoint/2012/main" userId="S::JPrambs@mtaltd.com::f534b993-7049-4740-b309-d1c0474acbf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E3CF"/>
    <a:srgbClr val="006600"/>
    <a:srgbClr val="EBF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88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8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16F8D2-CC2F-4593-8A99-28460498AF79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08CF5BD-6C4A-472F-957A-ABBB6CB1B82A}">
      <dgm:prSet phldrT="[Text]"/>
      <dgm:spPr>
        <a:solidFill>
          <a:srgbClr val="006600"/>
        </a:solidFill>
      </dgm:spPr>
      <dgm:t>
        <a:bodyPr/>
        <a:lstStyle/>
        <a:p>
          <a:r>
            <a:rPr lang="en-US" b="1" dirty="0">
              <a:latin typeface="+mn-lt"/>
            </a:rPr>
            <a:t>State/Local</a:t>
          </a:r>
        </a:p>
      </dgm:t>
    </dgm:pt>
    <dgm:pt modelId="{EA2941F3-1F52-42E2-8BA0-F8A8BB4CC1F5}" type="parTrans" cxnId="{5EE6D051-384E-468C-9F7A-DFF760341D80}">
      <dgm:prSet/>
      <dgm:spPr/>
      <dgm:t>
        <a:bodyPr/>
        <a:lstStyle/>
        <a:p>
          <a:endParaRPr lang="en-US">
            <a:latin typeface="Arial Black" pitchFamily="34" charset="0"/>
          </a:endParaRPr>
        </a:p>
      </dgm:t>
    </dgm:pt>
    <dgm:pt modelId="{72495E49-2F14-451C-8EE8-A4125FB47A22}" type="sibTrans" cxnId="{5EE6D051-384E-468C-9F7A-DFF760341D80}">
      <dgm:prSet/>
      <dgm:spPr/>
      <dgm:t>
        <a:bodyPr/>
        <a:lstStyle/>
        <a:p>
          <a:endParaRPr lang="en-US">
            <a:latin typeface="Arial Black" pitchFamily="34" charset="0"/>
          </a:endParaRPr>
        </a:p>
      </dgm:t>
    </dgm:pt>
    <dgm:pt modelId="{5AE5A2AC-0E8F-4BD8-8DA8-C2D19CBCB59F}">
      <dgm:prSet phldrT="[Text]"/>
      <dgm:spPr>
        <a:solidFill>
          <a:srgbClr val="006600"/>
        </a:solidFill>
      </dgm:spPr>
      <dgm:t>
        <a:bodyPr/>
        <a:lstStyle/>
        <a:p>
          <a:r>
            <a:rPr lang="en-US" b="1" dirty="0">
              <a:latin typeface="+mn-lt"/>
            </a:rPr>
            <a:t>Federal</a:t>
          </a:r>
        </a:p>
      </dgm:t>
    </dgm:pt>
    <dgm:pt modelId="{A0057BBA-A90D-406C-9CF0-95370998E0EE}" type="parTrans" cxnId="{8745FB12-8989-4109-8906-F966B2FD46A6}">
      <dgm:prSet/>
      <dgm:spPr/>
      <dgm:t>
        <a:bodyPr/>
        <a:lstStyle/>
        <a:p>
          <a:endParaRPr lang="en-US">
            <a:latin typeface="Arial Black" pitchFamily="34" charset="0"/>
          </a:endParaRPr>
        </a:p>
      </dgm:t>
    </dgm:pt>
    <dgm:pt modelId="{95F6F518-6DF6-4522-A715-0772C6CB412D}" type="sibTrans" cxnId="{8745FB12-8989-4109-8906-F966B2FD46A6}">
      <dgm:prSet/>
      <dgm:spPr/>
      <dgm:t>
        <a:bodyPr/>
        <a:lstStyle/>
        <a:p>
          <a:endParaRPr lang="en-US">
            <a:latin typeface="Arial Black" pitchFamily="34" charset="0"/>
          </a:endParaRPr>
        </a:p>
      </dgm:t>
    </dgm:pt>
    <dgm:pt modelId="{4B1BC97C-C460-4908-BC7B-2F8D0B27FC70}">
      <dgm:prSet phldrT="[Text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2000" b="1" i="1" dirty="0">
              <a:latin typeface="+mn-lt"/>
            </a:rPr>
            <a:t>Adarand v. Pena</a:t>
          </a:r>
        </a:p>
      </dgm:t>
    </dgm:pt>
    <dgm:pt modelId="{08CB3937-FEC6-4C36-84E7-F16BF3EC1A10}" type="parTrans" cxnId="{9DC9264F-F765-404A-8494-05A8E1B50BC1}">
      <dgm:prSet/>
      <dgm:spPr/>
      <dgm:t>
        <a:bodyPr/>
        <a:lstStyle/>
        <a:p>
          <a:endParaRPr lang="en-US">
            <a:latin typeface="Arial Black" pitchFamily="34" charset="0"/>
          </a:endParaRPr>
        </a:p>
      </dgm:t>
    </dgm:pt>
    <dgm:pt modelId="{698FC2C1-EEE8-4A1D-B328-24AF9489849B}" type="sibTrans" cxnId="{9DC9264F-F765-404A-8494-05A8E1B50BC1}">
      <dgm:prSet/>
      <dgm:spPr/>
      <dgm:t>
        <a:bodyPr/>
        <a:lstStyle/>
        <a:p>
          <a:endParaRPr lang="en-US">
            <a:latin typeface="Arial Black" pitchFamily="34" charset="0"/>
          </a:endParaRPr>
        </a:p>
      </dgm:t>
    </dgm:pt>
    <dgm:pt modelId="{3C80BC17-858E-46CB-AC89-B1544CF862B8}">
      <dgm:prSet phldrT="[Text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endParaRPr lang="en-US" sz="2500" b="1" i="1" dirty="0">
            <a:solidFill>
              <a:schemeClr val="accent2">
                <a:lumMod val="50000"/>
              </a:schemeClr>
            </a:solidFill>
            <a:latin typeface="Arial Black" pitchFamily="34" charset="0"/>
          </a:endParaRPr>
        </a:p>
      </dgm:t>
    </dgm:pt>
    <dgm:pt modelId="{AA3ABFA7-251D-4785-BF52-79EB83BD6758}" type="parTrans" cxnId="{49A223CF-CE0F-4D36-8B5E-7B0FD9CB50CD}">
      <dgm:prSet/>
      <dgm:spPr/>
      <dgm:t>
        <a:bodyPr/>
        <a:lstStyle/>
        <a:p>
          <a:endParaRPr lang="en-US">
            <a:latin typeface="Arial Black" pitchFamily="34" charset="0"/>
          </a:endParaRPr>
        </a:p>
      </dgm:t>
    </dgm:pt>
    <dgm:pt modelId="{C2A5AE3D-F2AF-4FFB-84F6-FA012D5098AD}" type="sibTrans" cxnId="{49A223CF-CE0F-4D36-8B5E-7B0FD9CB50CD}">
      <dgm:prSet/>
      <dgm:spPr/>
      <dgm:t>
        <a:bodyPr/>
        <a:lstStyle/>
        <a:p>
          <a:endParaRPr lang="en-US">
            <a:latin typeface="Arial Black" pitchFamily="34" charset="0"/>
          </a:endParaRPr>
        </a:p>
      </dgm:t>
    </dgm:pt>
    <dgm:pt modelId="{4A47EAA0-FEFC-4F17-85B0-ECF8829A2A10}">
      <dgm:prSet phldrT="[Text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endParaRPr lang="en-US" sz="2100" b="1" dirty="0">
            <a:latin typeface="Arial Black" pitchFamily="34" charset="0"/>
          </a:endParaRPr>
        </a:p>
      </dgm:t>
    </dgm:pt>
    <dgm:pt modelId="{B7D77B07-244C-4EF8-AB0C-45069320FBCD}" type="sibTrans" cxnId="{49D44B2E-83AE-454D-8FDB-745E909BF438}">
      <dgm:prSet/>
      <dgm:spPr/>
      <dgm:t>
        <a:bodyPr/>
        <a:lstStyle/>
        <a:p>
          <a:endParaRPr lang="en-US">
            <a:latin typeface="Arial Black" pitchFamily="34" charset="0"/>
          </a:endParaRPr>
        </a:p>
      </dgm:t>
    </dgm:pt>
    <dgm:pt modelId="{76A9C612-F65A-4991-B0E7-D35B0B1A2FC7}" type="parTrans" cxnId="{49D44B2E-83AE-454D-8FDB-745E909BF438}">
      <dgm:prSet/>
      <dgm:spPr/>
      <dgm:t>
        <a:bodyPr/>
        <a:lstStyle/>
        <a:p>
          <a:endParaRPr lang="en-US">
            <a:latin typeface="Arial Black" pitchFamily="34" charset="0"/>
          </a:endParaRPr>
        </a:p>
      </dgm:t>
    </dgm:pt>
    <dgm:pt modelId="{A3B3C524-C56A-4233-BBA4-D4FC18BAEDC5}">
      <dgm:prSet phldrT="[Text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2000" b="1" i="1" dirty="0">
              <a:latin typeface="+mn-lt"/>
            </a:rPr>
            <a:t>Richmond v. Croson</a:t>
          </a:r>
          <a:endParaRPr lang="en-US" sz="1800" b="1" i="1" dirty="0">
            <a:latin typeface="+mn-lt"/>
          </a:endParaRPr>
        </a:p>
      </dgm:t>
    </dgm:pt>
    <dgm:pt modelId="{44CFF15C-5FB3-4219-9D87-7DEF2DEEEF90}" type="sibTrans" cxnId="{F938F3FF-6DFE-40BC-95A3-5B6EAA153D66}">
      <dgm:prSet/>
      <dgm:spPr/>
      <dgm:t>
        <a:bodyPr/>
        <a:lstStyle/>
        <a:p>
          <a:endParaRPr lang="en-US">
            <a:latin typeface="Arial Black" pitchFamily="34" charset="0"/>
          </a:endParaRPr>
        </a:p>
      </dgm:t>
    </dgm:pt>
    <dgm:pt modelId="{D2E42FDF-2EBD-4819-AF6F-5FB39B9947E3}" type="parTrans" cxnId="{F938F3FF-6DFE-40BC-95A3-5B6EAA153D66}">
      <dgm:prSet/>
      <dgm:spPr/>
      <dgm:t>
        <a:bodyPr/>
        <a:lstStyle/>
        <a:p>
          <a:endParaRPr lang="en-US">
            <a:latin typeface="Arial Black" pitchFamily="34" charset="0"/>
          </a:endParaRPr>
        </a:p>
      </dgm:t>
    </dgm:pt>
    <dgm:pt modelId="{73DC12BA-20A5-4322-A977-6481ADF8A6F4}" type="pres">
      <dgm:prSet presAssocID="{9916F8D2-CC2F-4593-8A99-28460498AF79}" presName="Name0" presStyleCnt="0">
        <dgm:presLayoutVars>
          <dgm:dir/>
          <dgm:animLvl val="lvl"/>
          <dgm:resizeHandles/>
        </dgm:presLayoutVars>
      </dgm:prSet>
      <dgm:spPr/>
    </dgm:pt>
    <dgm:pt modelId="{BF4D115D-A314-42A2-BB1D-E4B978CCE3F9}" type="pres">
      <dgm:prSet presAssocID="{A08CF5BD-6C4A-472F-957A-ABBB6CB1B82A}" presName="linNode" presStyleCnt="0"/>
      <dgm:spPr/>
    </dgm:pt>
    <dgm:pt modelId="{AC745ABF-4C1C-42A4-A1FE-FE93DCB38D73}" type="pres">
      <dgm:prSet presAssocID="{A08CF5BD-6C4A-472F-957A-ABBB6CB1B82A}" presName="parentShp" presStyleLbl="node1" presStyleIdx="0" presStyleCnt="2" custScaleX="112581" custLinFactNeighborX="7003" custLinFactNeighborY="-26">
        <dgm:presLayoutVars>
          <dgm:bulletEnabled val="1"/>
        </dgm:presLayoutVars>
      </dgm:prSet>
      <dgm:spPr/>
    </dgm:pt>
    <dgm:pt modelId="{50D03FA2-384A-436D-AFA3-A7F3EEF851C5}" type="pres">
      <dgm:prSet presAssocID="{A08CF5BD-6C4A-472F-957A-ABBB6CB1B82A}" presName="childShp" presStyleLbl="bgAccFollowNode1" presStyleIdx="0" presStyleCnt="2" custScaleX="113072">
        <dgm:presLayoutVars>
          <dgm:bulletEnabled val="1"/>
        </dgm:presLayoutVars>
      </dgm:prSet>
      <dgm:spPr/>
    </dgm:pt>
    <dgm:pt modelId="{79267FA4-F6F1-4A49-99C1-05292FF3DB35}" type="pres">
      <dgm:prSet presAssocID="{72495E49-2F14-451C-8EE8-A4125FB47A22}" presName="spacing" presStyleCnt="0"/>
      <dgm:spPr/>
    </dgm:pt>
    <dgm:pt modelId="{0235D9C2-321B-44D9-8E19-E62273CB9DA3}" type="pres">
      <dgm:prSet presAssocID="{5AE5A2AC-0E8F-4BD8-8DA8-C2D19CBCB59F}" presName="linNode" presStyleCnt="0"/>
      <dgm:spPr/>
    </dgm:pt>
    <dgm:pt modelId="{CDF8864A-6632-4366-9B73-5F9FCCAB7CDA}" type="pres">
      <dgm:prSet presAssocID="{5AE5A2AC-0E8F-4BD8-8DA8-C2D19CBCB59F}" presName="parentShp" presStyleLbl="node1" presStyleIdx="1" presStyleCnt="2" custLinFactNeighborX="6536" custLinFactNeighborY="-1110">
        <dgm:presLayoutVars>
          <dgm:bulletEnabled val="1"/>
        </dgm:presLayoutVars>
      </dgm:prSet>
      <dgm:spPr/>
    </dgm:pt>
    <dgm:pt modelId="{F55F5D4C-E458-43EA-812D-01811EE7FC8D}" type="pres">
      <dgm:prSet presAssocID="{5AE5A2AC-0E8F-4BD8-8DA8-C2D19CBCB59F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8745FB12-8989-4109-8906-F966B2FD46A6}" srcId="{9916F8D2-CC2F-4593-8A99-28460498AF79}" destId="{5AE5A2AC-0E8F-4BD8-8DA8-C2D19CBCB59F}" srcOrd="1" destOrd="0" parTransId="{A0057BBA-A90D-406C-9CF0-95370998E0EE}" sibTransId="{95F6F518-6DF6-4522-A715-0772C6CB412D}"/>
    <dgm:cxn modelId="{49D44B2E-83AE-454D-8FDB-745E909BF438}" srcId="{A08CF5BD-6C4A-472F-957A-ABBB6CB1B82A}" destId="{4A47EAA0-FEFC-4F17-85B0-ECF8829A2A10}" srcOrd="0" destOrd="0" parTransId="{76A9C612-F65A-4991-B0E7-D35B0B1A2FC7}" sibTransId="{B7D77B07-244C-4EF8-AB0C-45069320FBCD}"/>
    <dgm:cxn modelId="{FE08266C-210F-4A2C-8D61-599CD35A3D33}" type="presOf" srcId="{4B1BC97C-C460-4908-BC7B-2F8D0B27FC70}" destId="{F55F5D4C-E458-43EA-812D-01811EE7FC8D}" srcOrd="0" destOrd="1" presId="urn:microsoft.com/office/officeart/2005/8/layout/vList6"/>
    <dgm:cxn modelId="{9DC9264F-F765-404A-8494-05A8E1B50BC1}" srcId="{5AE5A2AC-0E8F-4BD8-8DA8-C2D19CBCB59F}" destId="{4B1BC97C-C460-4908-BC7B-2F8D0B27FC70}" srcOrd="1" destOrd="0" parTransId="{08CB3937-FEC6-4C36-84E7-F16BF3EC1A10}" sibTransId="{698FC2C1-EEE8-4A1D-B328-24AF9489849B}"/>
    <dgm:cxn modelId="{5EE6D051-384E-468C-9F7A-DFF760341D80}" srcId="{9916F8D2-CC2F-4593-8A99-28460498AF79}" destId="{A08CF5BD-6C4A-472F-957A-ABBB6CB1B82A}" srcOrd="0" destOrd="0" parTransId="{EA2941F3-1F52-42E2-8BA0-F8A8BB4CC1F5}" sibTransId="{72495E49-2F14-451C-8EE8-A4125FB47A22}"/>
    <dgm:cxn modelId="{F449A77C-5960-4C71-B46A-7F524E6CA36C}" type="presOf" srcId="{A08CF5BD-6C4A-472F-957A-ABBB6CB1B82A}" destId="{AC745ABF-4C1C-42A4-A1FE-FE93DCB38D73}" srcOrd="0" destOrd="0" presId="urn:microsoft.com/office/officeart/2005/8/layout/vList6"/>
    <dgm:cxn modelId="{A0C6F87F-5F14-41B3-B465-C39F05ECE88D}" type="presOf" srcId="{A3B3C524-C56A-4233-BBA4-D4FC18BAEDC5}" destId="{50D03FA2-384A-436D-AFA3-A7F3EEF851C5}" srcOrd="0" destOrd="1" presId="urn:microsoft.com/office/officeart/2005/8/layout/vList6"/>
    <dgm:cxn modelId="{E1C9B993-EF57-4C65-B0BB-8C4BA2181C2D}" type="presOf" srcId="{9916F8D2-CC2F-4593-8A99-28460498AF79}" destId="{73DC12BA-20A5-4322-A977-6481ADF8A6F4}" srcOrd="0" destOrd="0" presId="urn:microsoft.com/office/officeart/2005/8/layout/vList6"/>
    <dgm:cxn modelId="{325C9DB4-F211-4EF4-B094-16A180FE89DA}" type="presOf" srcId="{3C80BC17-858E-46CB-AC89-B1544CF862B8}" destId="{F55F5D4C-E458-43EA-812D-01811EE7FC8D}" srcOrd="0" destOrd="0" presId="urn:microsoft.com/office/officeart/2005/8/layout/vList6"/>
    <dgm:cxn modelId="{D99753BD-F813-43CC-9563-7B62C4D5B5FE}" type="presOf" srcId="{5AE5A2AC-0E8F-4BD8-8DA8-C2D19CBCB59F}" destId="{CDF8864A-6632-4366-9B73-5F9FCCAB7CDA}" srcOrd="0" destOrd="0" presId="urn:microsoft.com/office/officeart/2005/8/layout/vList6"/>
    <dgm:cxn modelId="{49A223CF-CE0F-4D36-8B5E-7B0FD9CB50CD}" srcId="{5AE5A2AC-0E8F-4BD8-8DA8-C2D19CBCB59F}" destId="{3C80BC17-858E-46CB-AC89-B1544CF862B8}" srcOrd="0" destOrd="0" parTransId="{AA3ABFA7-251D-4785-BF52-79EB83BD6758}" sibTransId="{C2A5AE3D-F2AF-4FFB-84F6-FA012D5098AD}"/>
    <dgm:cxn modelId="{F8A87CCF-78F3-41DC-B30A-5762F894F200}" type="presOf" srcId="{4A47EAA0-FEFC-4F17-85B0-ECF8829A2A10}" destId="{50D03FA2-384A-436D-AFA3-A7F3EEF851C5}" srcOrd="0" destOrd="0" presId="urn:microsoft.com/office/officeart/2005/8/layout/vList6"/>
    <dgm:cxn modelId="{F938F3FF-6DFE-40BC-95A3-5B6EAA153D66}" srcId="{A08CF5BD-6C4A-472F-957A-ABBB6CB1B82A}" destId="{A3B3C524-C56A-4233-BBA4-D4FC18BAEDC5}" srcOrd="1" destOrd="0" parTransId="{D2E42FDF-2EBD-4819-AF6F-5FB39B9947E3}" sibTransId="{44CFF15C-5FB3-4219-9D87-7DEF2DEEEF90}"/>
    <dgm:cxn modelId="{881D8668-DB58-44C2-A86E-0D63FCCE3089}" type="presParOf" srcId="{73DC12BA-20A5-4322-A977-6481ADF8A6F4}" destId="{BF4D115D-A314-42A2-BB1D-E4B978CCE3F9}" srcOrd="0" destOrd="0" presId="urn:microsoft.com/office/officeart/2005/8/layout/vList6"/>
    <dgm:cxn modelId="{AE550033-17BF-4320-9697-75E24764EE8B}" type="presParOf" srcId="{BF4D115D-A314-42A2-BB1D-E4B978CCE3F9}" destId="{AC745ABF-4C1C-42A4-A1FE-FE93DCB38D73}" srcOrd="0" destOrd="0" presId="urn:microsoft.com/office/officeart/2005/8/layout/vList6"/>
    <dgm:cxn modelId="{0323B7E7-22ED-403C-9663-8673AD7BD5E1}" type="presParOf" srcId="{BF4D115D-A314-42A2-BB1D-E4B978CCE3F9}" destId="{50D03FA2-384A-436D-AFA3-A7F3EEF851C5}" srcOrd="1" destOrd="0" presId="urn:microsoft.com/office/officeart/2005/8/layout/vList6"/>
    <dgm:cxn modelId="{1AB749B7-4FBA-4A5A-8A21-9B0D2D089FB7}" type="presParOf" srcId="{73DC12BA-20A5-4322-A977-6481ADF8A6F4}" destId="{79267FA4-F6F1-4A49-99C1-05292FF3DB35}" srcOrd="1" destOrd="0" presId="urn:microsoft.com/office/officeart/2005/8/layout/vList6"/>
    <dgm:cxn modelId="{8AD63AC1-EA98-445E-A13A-21EE19AB0C3C}" type="presParOf" srcId="{73DC12BA-20A5-4322-A977-6481ADF8A6F4}" destId="{0235D9C2-321B-44D9-8E19-E62273CB9DA3}" srcOrd="2" destOrd="0" presId="urn:microsoft.com/office/officeart/2005/8/layout/vList6"/>
    <dgm:cxn modelId="{82BFD801-7937-4269-8EFD-1E9743338752}" type="presParOf" srcId="{0235D9C2-321B-44D9-8E19-E62273CB9DA3}" destId="{CDF8864A-6632-4366-9B73-5F9FCCAB7CDA}" srcOrd="0" destOrd="0" presId="urn:microsoft.com/office/officeart/2005/8/layout/vList6"/>
    <dgm:cxn modelId="{7C95BECB-3BE0-43A7-872A-1DFBD662019A}" type="presParOf" srcId="{0235D9C2-321B-44D9-8E19-E62273CB9DA3}" destId="{F55F5D4C-E458-43EA-812D-01811EE7FC8D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C8AF53-61B0-451A-BB4E-E43EBA5EE248}" type="doc">
      <dgm:prSet loTypeId="urn:microsoft.com/office/officeart/2005/8/layout/hList3" loCatId="list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350C07C6-D405-4419-84AE-38E5F79C77F8}">
      <dgm:prSet phldrT="[Text]" custT="1"/>
      <dgm:spPr>
        <a:solidFill>
          <a:srgbClr val="006600"/>
        </a:solidFill>
        <a:ln>
          <a:solidFill>
            <a:srgbClr val="006600"/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2000" b="1" kern="1200" dirty="0">
              <a:solidFill>
                <a:schemeClr val="bg1"/>
              </a:solidFill>
            </a:rPr>
            <a:t>Study Period</a:t>
          </a:r>
          <a:r>
            <a:rPr lang="en-US" sz="1800" b="1" kern="1200" dirty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: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2000" b="1" kern="1200" dirty="0"/>
            <a:t>July 1, 2014 to June 30, 2017</a:t>
          </a:r>
          <a:endParaRPr lang="en-US" sz="2000" b="1" kern="1200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</dgm:t>
    </dgm:pt>
    <dgm:pt modelId="{E7CBB6AA-9E3F-413D-B1FC-15FB7F6FEE15}" type="parTrans" cxnId="{9CEDD8DD-1DAD-4D57-A473-41B40279251B}">
      <dgm:prSet/>
      <dgm:spPr/>
      <dgm:t>
        <a:bodyPr/>
        <a:lstStyle/>
        <a:p>
          <a:endParaRPr lang="en-US"/>
        </a:p>
      </dgm:t>
    </dgm:pt>
    <dgm:pt modelId="{BA3CB27B-D47B-43C7-A62A-55DFC64919F5}" type="sibTrans" cxnId="{9CEDD8DD-1DAD-4D57-A473-41B40279251B}">
      <dgm:prSet/>
      <dgm:spPr/>
      <dgm:t>
        <a:bodyPr/>
        <a:lstStyle/>
        <a:p>
          <a:endParaRPr lang="en-US"/>
        </a:p>
      </dgm:t>
    </dgm:pt>
    <dgm:pt modelId="{EF192A95-468E-4247-90D2-B0CAB4BD59A9}">
      <dgm:prSet phldrT="[Text]"/>
      <dgm:spPr>
        <a:ln>
          <a:solidFill>
            <a:srgbClr val="006600"/>
          </a:solidFill>
        </a:ln>
      </dgm:spPr>
      <dgm:t>
        <a:bodyPr/>
        <a:lstStyle/>
        <a:p>
          <a:r>
            <a:rPr lang="en-US" dirty="0"/>
            <a:t>Construction</a:t>
          </a:r>
        </a:p>
      </dgm:t>
    </dgm:pt>
    <dgm:pt modelId="{B3FF746D-6F0E-47A9-BD2E-D899E4A04807}" type="parTrans" cxnId="{1E47294B-0948-4EA5-9A6E-64C41C080E74}">
      <dgm:prSet/>
      <dgm:spPr/>
      <dgm:t>
        <a:bodyPr/>
        <a:lstStyle/>
        <a:p>
          <a:endParaRPr lang="en-US"/>
        </a:p>
      </dgm:t>
    </dgm:pt>
    <dgm:pt modelId="{BE3E4B20-BB6B-454A-B440-38C48B1A788F}" type="sibTrans" cxnId="{1E47294B-0948-4EA5-9A6E-64C41C080E74}">
      <dgm:prSet/>
      <dgm:spPr/>
      <dgm:t>
        <a:bodyPr/>
        <a:lstStyle/>
        <a:p>
          <a:endParaRPr lang="en-US"/>
        </a:p>
      </dgm:t>
    </dgm:pt>
    <dgm:pt modelId="{9CB4AB2D-9A57-4F54-9ECA-159779B352F8}">
      <dgm:prSet phldrT="[Text]"/>
      <dgm:spPr>
        <a:ln>
          <a:solidFill>
            <a:srgbClr val="006600"/>
          </a:solidFill>
        </a:ln>
      </dgm:spPr>
      <dgm:t>
        <a:bodyPr/>
        <a:lstStyle/>
        <a:p>
          <a:r>
            <a:rPr lang="en-US" dirty="0"/>
            <a:t>Services (including professional services)</a:t>
          </a:r>
        </a:p>
      </dgm:t>
    </dgm:pt>
    <dgm:pt modelId="{FB2938D9-E8D4-4380-81A9-65D9C87FF92D}" type="parTrans" cxnId="{FE064C38-70A2-4976-A94F-814658063588}">
      <dgm:prSet/>
      <dgm:spPr/>
      <dgm:t>
        <a:bodyPr/>
        <a:lstStyle/>
        <a:p>
          <a:endParaRPr lang="en-US"/>
        </a:p>
      </dgm:t>
    </dgm:pt>
    <dgm:pt modelId="{3638D9AD-5D7C-45F3-A4FE-705646386577}" type="sibTrans" cxnId="{FE064C38-70A2-4976-A94F-814658063588}">
      <dgm:prSet/>
      <dgm:spPr/>
      <dgm:t>
        <a:bodyPr/>
        <a:lstStyle/>
        <a:p>
          <a:endParaRPr lang="en-US"/>
        </a:p>
      </dgm:t>
    </dgm:pt>
    <dgm:pt modelId="{3EBAC375-18FD-47EF-8AA2-9D8173351CCA}">
      <dgm:prSet custT="1"/>
      <dgm:spPr>
        <a:ln>
          <a:solidFill>
            <a:srgbClr val="006600"/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en-US" sz="1800" strike="noStrike" dirty="0">
              <a:solidFill>
                <a:schemeClr val="tx1"/>
              </a:solidFill>
            </a:rPr>
            <a:t>Goods/</a:t>
          </a:r>
        </a:p>
        <a:p>
          <a:pPr>
            <a:spcAft>
              <a:spcPts val="0"/>
            </a:spcAft>
          </a:pPr>
          <a:r>
            <a:rPr lang="en-US" sz="1800" strike="noStrike" dirty="0">
              <a:solidFill>
                <a:schemeClr val="tx1"/>
              </a:solidFill>
            </a:rPr>
            <a:t>Commodities/</a:t>
          </a:r>
        </a:p>
        <a:p>
          <a:pPr>
            <a:spcAft>
              <a:spcPts val="0"/>
            </a:spcAft>
          </a:pPr>
          <a:r>
            <a:rPr lang="en-US" sz="1800" strike="noStrike" dirty="0">
              <a:solidFill>
                <a:schemeClr val="tx1"/>
              </a:solidFill>
            </a:rPr>
            <a:t>Supplies</a:t>
          </a:r>
          <a:endParaRPr lang="en-US" sz="1800" strike="sngStrike" dirty="0">
            <a:solidFill>
              <a:schemeClr val="tx1"/>
            </a:solidFill>
          </a:endParaRPr>
        </a:p>
      </dgm:t>
    </dgm:pt>
    <dgm:pt modelId="{B2714EA6-021A-433D-AA62-B362864975E1}" type="parTrans" cxnId="{1FFBE63F-3CF0-4FE8-9EFC-ACC851E8C917}">
      <dgm:prSet/>
      <dgm:spPr/>
      <dgm:t>
        <a:bodyPr/>
        <a:lstStyle/>
        <a:p>
          <a:endParaRPr lang="en-US"/>
        </a:p>
      </dgm:t>
    </dgm:pt>
    <dgm:pt modelId="{673BBEF1-0470-424D-A09B-EC58D7BBE695}" type="sibTrans" cxnId="{1FFBE63F-3CF0-4FE8-9EFC-ACC851E8C917}">
      <dgm:prSet/>
      <dgm:spPr/>
      <dgm:t>
        <a:bodyPr/>
        <a:lstStyle/>
        <a:p>
          <a:endParaRPr lang="en-US"/>
        </a:p>
      </dgm:t>
    </dgm:pt>
    <dgm:pt modelId="{DFB48C5B-C77C-46DA-985D-C5D736648933}">
      <dgm:prSet phldrT="[Text]"/>
      <dgm:spPr>
        <a:ln>
          <a:solidFill>
            <a:srgbClr val="006600"/>
          </a:solidFill>
        </a:ln>
      </dgm:spPr>
      <dgm:t>
        <a:bodyPr/>
        <a:lstStyle/>
        <a:p>
          <a:r>
            <a:rPr lang="en-US" dirty="0"/>
            <a:t>Construction-related Services</a:t>
          </a:r>
        </a:p>
      </dgm:t>
    </dgm:pt>
    <dgm:pt modelId="{A063B834-6397-4BC6-B65C-68B4FB2CB41F}" type="parTrans" cxnId="{49A50344-04CD-4916-AE16-9C43A8117D4E}">
      <dgm:prSet/>
      <dgm:spPr/>
      <dgm:t>
        <a:bodyPr/>
        <a:lstStyle/>
        <a:p>
          <a:endParaRPr lang="en-US"/>
        </a:p>
      </dgm:t>
    </dgm:pt>
    <dgm:pt modelId="{0BE4D425-A259-414E-B056-95944FDB79FB}" type="sibTrans" cxnId="{49A50344-04CD-4916-AE16-9C43A8117D4E}">
      <dgm:prSet/>
      <dgm:spPr/>
      <dgm:t>
        <a:bodyPr/>
        <a:lstStyle/>
        <a:p>
          <a:endParaRPr lang="en-US"/>
        </a:p>
      </dgm:t>
    </dgm:pt>
    <dgm:pt modelId="{2A09160D-39BB-4476-89FE-7F4B06BC73A0}" type="pres">
      <dgm:prSet presAssocID="{60C8AF53-61B0-451A-BB4E-E43EBA5EE248}" presName="composite" presStyleCnt="0">
        <dgm:presLayoutVars>
          <dgm:chMax val="1"/>
          <dgm:dir/>
          <dgm:resizeHandles val="exact"/>
        </dgm:presLayoutVars>
      </dgm:prSet>
      <dgm:spPr/>
    </dgm:pt>
    <dgm:pt modelId="{ABCC27B4-E6FD-4800-B004-07CE2C66326D}" type="pres">
      <dgm:prSet presAssocID="{350C07C6-D405-4419-84AE-38E5F79C77F8}" presName="roof" presStyleLbl="dkBgShp" presStyleIdx="0" presStyleCnt="2" custLinFactNeighborY="1593"/>
      <dgm:spPr/>
    </dgm:pt>
    <dgm:pt modelId="{FC864E60-8EE4-4B11-B477-9994A5B2520E}" type="pres">
      <dgm:prSet presAssocID="{350C07C6-D405-4419-84AE-38E5F79C77F8}" presName="pillars" presStyleCnt="0"/>
      <dgm:spPr/>
    </dgm:pt>
    <dgm:pt modelId="{25477813-500B-459E-ABB1-53A7CFD5300A}" type="pres">
      <dgm:prSet presAssocID="{350C07C6-D405-4419-84AE-38E5F79C77F8}" presName="pillar1" presStyleLbl="node1" presStyleIdx="0" presStyleCnt="4" custScaleX="2000000" custLinFactNeighborX="-473">
        <dgm:presLayoutVars>
          <dgm:bulletEnabled val="1"/>
        </dgm:presLayoutVars>
      </dgm:prSet>
      <dgm:spPr/>
    </dgm:pt>
    <dgm:pt modelId="{39FF1D1F-B2C0-473A-A48C-F6C6958DD51F}" type="pres">
      <dgm:prSet presAssocID="{DFB48C5B-C77C-46DA-985D-C5D736648933}" presName="pillarX" presStyleLbl="node1" presStyleIdx="1" presStyleCnt="4" custScaleX="2000000" custLinFactNeighborX="-473">
        <dgm:presLayoutVars>
          <dgm:bulletEnabled val="1"/>
        </dgm:presLayoutVars>
      </dgm:prSet>
      <dgm:spPr/>
    </dgm:pt>
    <dgm:pt modelId="{0CAE1366-F068-4BBF-9404-1C5413EDF157}" type="pres">
      <dgm:prSet presAssocID="{9CB4AB2D-9A57-4F54-9ECA-159779B352F8}" presName="pillarX" presStyleLbl="node1" presStyleIdx="2" presStyleCnt="4" custScaleX="2000000" custLinFactNeighborX="0">
        <dgm:presLayoutVars>
          <dgm:bulletEnabled val="1"/>
        </dgm:presLayoutVars>
      </dgm:prSet>
      <dgm:spPr/>
    </dgm:pt>
    <dgm:pt modelId="{2628FD86-825B-4C71-8F90-4CBE217B658D}" type="pres">
      <dgm:prSet presAssocID="{3EBAC375-18FD-47EF-8AA2-9D8173351CCA}" presName="pillarX" presStyleLbl="node1" presStyleIdx="3" presStyleCnt="4" custScaleX="2000000" custLinFactNeighborX="-23416" custLinFactNeighborY="0">
        <dgm:presLayoutVars>
          <dgm:bulletEnabled val="1"/>
        </dgm:presLayoutVars>
      </dgm:prSet>
      <dgm:spPr/>
    </dgm:pt>
    <dgm:pt modelId="{66ED06BF-F9E5-4212-8C46-926EAD49894B}" type="pres">
      <dgm:prSet presAssocID="{350C07C6-D405-4419-84AE-38E5F79C77F8}" presName="base" presStyleLbl="dkBgShp" presStyleIdx="1" presStyleCnt="2"/>
      <dgm:spPr>
        <a:solidFill>
          <a:srgbClr val="006600"/>
        </a:solidFill>
      </dgm:spPr>
    </dgm:pt>
  </dgm:ptLst>
  <dgm:cxnLst>
    <dgm:cxn modelId="{CD133B26-A387-4F0C-83A5-A72EC292E8F9}" type="presOf" srcId="{3EBAC375-18FD-47EF-8AA2-9D8173351CCA}" destId="{2628FD86-825B-4C71-8F90-4CBE217B658D}" srcOrd="0" destOrd="0" presId="urn:microsoft.com/office/officeart/2005/8/layout/hList3"/>
    <dgm:cxn modelId="{FE064C38-70A2-4976-A94F-814658063588}" srcId="{350C07C6-D405-4419-84AE-38E5F79C77F8}" destId="{9CB4AB2D-9A57-4F54-9ECA-159779B352F8}" srcOrd="2" destOrd="0" parTransId="{FB2938D9-E8D4-4380-81A9-65D9C87FF92D}" sibTransId="{3638D9AD-5D7C-45F3-A4FE-705646386577}"/>
    <dgm:cxn modelId="{1FFBE63F-3CF0-4FE8-9EFC-ACC851E8C917}" srcId="{350C07C6-D405-4419-84AE-38E5F79C77F8}" destId="{3EBAC375-18FD-47EF-8AA2-9D8173351CCA}" srcOrd="3" destOrd="0" parTransId="{B2714EA6-021A-433D-AA62-B362864975E1}" sibTransId="{673BBEF1-0470-424D-A09B-EC58D7BBE695}"/>
    <dgm:cxn modelId="{49A50344-04CD-4916-AE16-9C43A8117D4E}" srcId="{350C07C6-D405-4419-84AE-38E5F79C77F8}" destId="{DFB48C5B-C77C-46DA-985D-C5D736648933}" srcOrd="1" destOrd="0" parTransId="{A063B834-6397-4BC6-B65C-68B4FB2CB41F}" sibTransId="{0BE4D425-A259-414E-B056-95944FDB79FB}"/>
    <dgm:cxn modelId="{41F44644-C894-4CA9-9F7C-8F588B82AB80}" type="presOf" srcId="{60C8AF53-61B0-451A-BB4E-E43EBA5EE248}" destId="{2A09160D-39BB-4476-89FE-7F4B06BC73A0}" srcOrd="0" destOrd="0" presId="urn:microsoft.com/office/officeart/2005/8/layout/hList3"/>
    <dgm:cxn modelId="{1E47294B-0948-4EA5-9A6E-64C41C080E74}" srcId="{350C07C6-D405-4419-84AE-38E5F79C77F8}" destId="{EF192A95-468E-4247-90D2-B0CAB4BD59A9}" srcOrd="0" destOrd="0" parTransId="{B3FF746D-6F0E-47A9-BD2E-D899E4A04807}" sibTransId="{BE3E4B20-BB6B-454A-B440-38C48B1A788F}"/>
    <dgm:cxn modelId="{3D3645A0-7723-4ACD-98B8-8258F9EC77F2}" type="presOf" srcId="{EF192A95-468E-4247-90D2-B0CAB4BD59A9}" destId="{25477813-500B-459E-ABB1-53A7CFD5300A}" srcOrd="0" destOrd="0" presId="urn:microsoft.com/office/officeart/2005/8/layout/hList3"/>
    <dgm:cxn modelId="{5F4F50AC-BDB9-4C7C-8A68-E0E56FF5E590}" type="presOf" srcId="{350C07C6-D405-4419-84AE-38E5F79C77F8}" destId="{ABCC27B4-E6FD-4800-B004-07CE2C66326D}" srcOrd="0" destOrd="0" presId="urn:microsoft.com/office/officeart/2005/8/layout/hList3"/>
    <dgm:cxn modelId="{F1718DAF-07E4-418A-B010-B2B50A065BD5}" type="presOf" srcId="{DFB48C5B-C77C-46DA-985D-C5D736648933}" destId="{39FF1D1F-B2C0-473A-A48C-F6C6958DD51F}" srcOrd="0" destOrd="0" presId="urn:microsoft.com/office/officeart/2005/8/layout/hList3"/>
    <dgm:cxn modelId="{B041CAD1-41A0-4DAA-9631-8926D9387167}" type="presOf" srcId="{9CB4AB2D-9A57-4F54-9ECA-159779B352F8}" destId="{0CAE1366-F068-4BBF-9404-1C5413EDF157}" srcOrd="0" destOrd="0" presId="urn:microsoft.com/office/officeart/2005/8/layout/hList3"/>
    <dgm:cxn modelId="{9CEDD8DD-1DAD-4D57-A473-41B40279251B}" srcId="{60C8AF53-61B0-451A-BB4E-E43EBA5EE248}" destId="{350C07C6-D405-4419-84AE-38E5F79C77F8}" srcOrd="0" destOrd="0" parTransId="{E7CBB6AA-9E3F-413D-B1FC-15FB7F6FEE15}" sibTransId="{BA3CB27B-D47B-43C7-A62A-55DFC64919F5}"/>
    <dgm:cxn modelId="{209457E0-22C6-41EC-BCA9-DC3F4A8A0B0B}" type="presParOf" srcId="{2A09160D-39BB-4476-89FE-7F4B06BC73A0}" destId="{ABCC27B4-E6FD-4800-B004-07CE2C66326D}" srcOrd="0" destOrd="0" presId="urn:microsoft.com/office/officeart/2005/8/layout/hList3"/>
    <dgm:cxn modelId="{F0324F8E-3F86-4684-AE4A-4CB78B3D81BF}" type="presParOf" srcId="{2A09160D-39BB-4476-89FE-7F4B06BC73A0}" destId="{FC864E60-8EE4-4B11-B477-9994A5B2520E}" srcOrd="1" destOrd="0" presId="urn:microsoft.com/office/officeart/2005/8/layout/hList3"/>
    <dgm:cxn modelId="{1D7BFDC7-9D0B-4E0F-ADEA-026BC34D3095}" type="presParOf" srcId="{FC864E60-8EE4-4B11-B477-9994A5B2520E}" destId="{25477813-500B-459E-ABB1-53A7CFD5300A}" srcOrd="0" destOrd="0" presId="urn:microsoft.com/office/officeart/2005/8/layout/hList3"/>
    <dgm:cxn modelId="{F2A9D95C-F674-4F6C-A8EE-1E8FD4E8447D}" type="presParOf" srcId="{FC864E60-8EE4-4B11-B477-9994A5B2520E}" destId="{39FF1D1F-B2C0-473A-A48C-F6C6958DD51F}" srcOrd="1" destOrd="0" presId="urn:microsoft.com/office/officeart/2005/8/layout/hList3"/>
    <dgm:cxn modelId="{344FA98B-A4EB-4541-BD74-5AED7CFE5576}" type="presParOf" srcId="{FC864E60-8EE4-4B11-B477-9994A5B2520E}" destId="{0CAE1366-F068-4BBF-9404-1C5413EDF157}" srcOrd="2" destOrd="0" presId="urn:microsoft.com/office/officeart/2005/8/layout/hList3"/>
    <dgm:cxn modelId="{9D58D2D7-E3E8-43E6-9555-E33B6458E569}" type="presParOf" srcId="{FC864E60-8EE4-4B11-B477-9994A5B2520E}" destId="{2628FD86-825B-4C71-8F90-4CBE217B658D}" srcOrd="3" destOrd="0" presId="urn:microsoft.com/office/officeart/2005/8/layout/hList3"/>
    <dgm:cxn modelId="{231EFD59-2AC2-46FD-8CFC-646738DFB4C2}" type="presParOf" srcId="{2A09160D-39BB-4476-89FE-7F4B06BC73A0}" destId="{66ED06BF-F9E5-4212-8C46-926EAD49894B}" srcOrd="2" destOrd="0" presId="urn:microsoft.com/office/officeart/2005/8/layout/hList3"/>
  </dgm:cxnLst>
  <dgm:bg/>
  <dgm:whole>
    <a:ln>
      <a:solidFill>
        <a:srgbClr val="006600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D03FA2-384A-436D-AFA3-A7F3EEF851C5}">
      <dsp:nvSpPr>
        <dsp:cNvPr id="0" name=""/>
        <dsp:cNvSpPr/>
      </dsp:nvSpPr>
      <dsp:spPr>
        <a:xfrm>
          <a:off x="1550506" y="514"/>
          <a:ext cx="2335279" cy="2007148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100" b="1" kern="1200" dirty="0">
            <a:latin typeface="Arial Black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1" i="1" kern="1200" dirty="0">
              <a:latin typeface="+mn-lt"/>
            </a:rPr>
            <a:t>Richmond v. Croson</a:t>
          </a:r>
          <a:endParaRPr lang="en-US" sz="1800" b="1" i="1" kern="1200" dirty="0">
            <a:latin typeface="+mn-lt"/>
          </a:endParaRPr>
        </a:p>
      </dsp:txBody>
      <dsp:txXfrm>
        <a:off x="1550506" y="251408"/>
        <a:ext cx="1582599" cy="1505361"/>
      </dsp:txXfrm>
    </dsp:sp>
    <dsp:sp modelId="{AC745ABF-4C1C-42A4-A1FE-FE93DCB38D73}">
      <dsp:nvSpPr>
        <dsp:cNvPr id="0" name=""/>
        <dsp:cNvSpPr/>
      </dsp:nvSpPr>
      <dsp:spPr>
        <a:xfrm>
          <a:off x="145047" y="0"/>
          <a:ext cx="1550092" cy="2007148"/>
        </a:xfrm>
        <a:prstGeom prst="roundRect">
          <a:avLst/>
        </a:prstGeom>
        <a:solidFill>
          <a:srgbClr val="0066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+mn-lt"/>
            </a:rPr>
            <a:t>State/Local</a:t>
          </a:r>
        </a:p>
      </dsp:txBody>
      <dsp:txXfrm>
        <a:off x="220716" y="75669"/>
        <a:ext cx="1398754" cy="1855810"/>
      </dsp:txXfrm>
    </dsp:sp>
    <dsp:sp modelId="{F55F5D4C-E458-43EA-812D-01811EE7FC8D}">
      <dsp:nvSpPr>
        <dsp:cNvPr id="0" name=""/>
        <dsp:cNvSpPr/>
      </dsp:nvSpPr>
      <dsp:spPr>
        <a:xfrm>
          <a:off x="1554480" y="2208377"/>
          <a:ext cx="2331720" cy="2007148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500" b="1" i="1" kern="1200" dirty="0">
            <a:solidFill>
              <a:schemeClr val="accent2">
                <a:lumMod val="50000"/>
              </a:schemeClr>
            </a:solidFill>
            <a:latin typeface="Arial Black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1" i="1" kern="1200" dirty="0">
              <a:latin typeface="+mn-lt"/>
            </a:rPr>
            <a:t>Adarand v. Pena</a:t>
          </a:r>
        </a:p>
      </dsp:txBody>
      <dsp:txXfrm>
        <a:off x="1554480" y="2459271"/>
        <a:ext cx="1579040" cy="1505361"/>
      </dsp:txXfrm>
    </dsp:sp>
    <dsp:sp modelId="{CDF8864A-6632-4366-9B73-5F9FCCAB7CDA}">
      <dsp:nvSpPr>
        <dsp:cNvPr id="0" name=""/>
        <dsp:cNvSpPr/>
      </dsp:nvSpPr>
      <dsp:spPr>
        <a:xfrm>
          <a:off x="152401" y="2186098"/>
          <a:ext cx="1554480" cy="2007148"/>
        </a:xfrm>
        <a:prstGeom prst="roundRect">
          <a:avLst/>
        </a:prstGeom>
        <a:solidFill>
          <a:srgbClr val="0066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+mn-lt"/>
            </a:rPr>
            <a:t>Federal</a:t>
          </a:r>
        </a:p>
      </dsp:txBody>
      <dsp:txXfrm>
        <a:off x="228284" y="2261981"/>
        <a:ext cx="1402714" cy="18553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CC27B4-E6FD-4800-B004-07CE2C66326D}">
      <dsp:nvSpPr>
        <dsp:cNvPr id="0" name=""/>
        <dsp:cNvSpPr/>
      </dsp:nvSpPr>
      <dsp:spPr>
        <a:xfrm>
          <a:off x="0" y="12698"/>
          <a:ext cx="5889044" cy="797166"/>
        </a:xfrm>
        <a:prstGeom prst="rect">
          <a:avLst/>
        </a:prstGeom>
        <a:solidFill>
          <a:srgbClr val="006600"/>
        </a:solidFill>
        <a:ln>
          <a:solidFill>
            <a:srgbClr val="00660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000" b="1" kern="1200" dirty="0">
              <a:solidFill>
                <a:schemeClr val="bg1"/>
              </a:solidFill>
            </a:rPr>
            <a:t>Study Period</a:t>
          </a:r>
          <a:r>
            <a:rPr lang="en-US" sz="1800" b="1" kern="1200" dirty="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: 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000" b="1" kern="1200" dirty="0"/>
            <a:t>July 1, 2014 to June 30, 2017</a:t>
          </a:r>
          <a:endParaRPr lang="en-US" sz="2000" b="1" kern="1200" dirty="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</dsp:txBody>
      <dsp:txXfrm>
        <a:off x="0" y="12698"/>
        <a:ext cx="5889044" cy="797166"/>
      </dsp:txXfrm>
    </dsp:sp>
    <dsp:sp modelId="{25477813-500B-459E-ABB1-53A7CFD5300A}">
      <dsp:nvSpPr>
        <dsp:cNvPr id="0" name=""/>
        <dsp:cNvSpPr/>
      </dsp:nvSpPr>
      <dsp:spPr>
        <a:xfrm>
          <a:off x="370" y="797166"/>
          <a:ext cx="1471901" cy="16740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66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Construction</a:t>
          </a:r>
        </a:p>
      </dsp:txBody>
      <dsp:txXfrm>
        <a:off x="370" y="797166"/>
        <a:ext cx="1471901" cy="1674050"/>
      </dsp:txXfrm>
    </dsp:sp>
    <dsp:sp modelId="{39FF1D1F-B2C0-473A-A48C-F6C6958DD51F}">
      <dsp:nvSpPr>
        <dsp:cNvPr id="0" name=""/>
        <dsp:cNvSpPr/>
      </dsp:nvSpPr>
      <dsp:spPr>
        <a:xfrm>
          <a:off x="1472272" y="797166"/>
          <a:ext cx="1471901" cy="16740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66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Construction-related Services</a:t>
          </a:r>
        </a:p>
      </dsp:txBody>
      <dsp:txXfrm>
        <a:off x="1472272" y="797166"/>
        <a:ext cx="1471901" cy="1674050"/>
      </dsp:txXfrm>
    </dsp:sp>
    <dsp:sp modelId="{0CAE1366-F068-4BBF-9404-1C5413EDF157}">
      <dsp:nvSpPr>
        <dsp:cNvPr id="0" name=""/>
        <dsp:cNvSpPr/>
      </dsp:nvSpPr>
      <dsp:spPr>
        <a:xfrm>
          <a:off x="2944522" y="797166"/>
          <a:ext cx="1471901" cy="16740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66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Services (including professional services)</a:t>
          </a:r>
        </a:p>
      </dsp:txBody>
      <dsp:txXfrm>
        <a:off x="2944522" y="797166"/>
        <a:ext cx="1471901" cy="1674050"/>
      </dsp:txXfrm>
    </dsp:sp>
    <dsp:sp modelId="{2628FD86-825B-4C71-8F90-4CBE217B658D}">
      <dsp:nvSpPr>
        <dsp:cNvPr id="0" name=""/>
        <dsp:cNvSpPr/>
      </dsp:nvSpPr>
      <dsp:spPr>
        <a:xfrm>
          <a:off x="4399190" y="797166"/>
          <a:ext cx="1471901" cy="16740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66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800" strike="noStrike" kern="1200" dirty="0">
              <a:solidFill>
                <a:schemeClr val="tx1"/>
              </a:solidFill>
            </a:rPr>
            <a:t>Goods/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800" strike="noStrike" kern="1200" dirty="0">
              <a:solidFill>
                <a:schemeClr val="tx1"/>
              </a:solidFill>
            </a:rPr>
            <a:t>Commodities/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800" strike="noStrike" kern="1200" dirty="0">
              <a:solidFill>
                <a:schemeClr val="tx1"/>
              </a:solidFill>
            </a:rPr>
            <a:t>Supplies</a:t>
          </a:r>
          <a:endParaRPr lang="en-US" sz="1800" strike="sngStrike" kern="1200" dirty="0">
            <a:solidFill>
              <a:schemeClr val="tx1"/>
            </a:solidFill>
          </a:endParaRPr>
        </a:p>
      </dsp:txBody>
      <dsp:txXfrm>
        <a:off x="4399190" y="797166"/>
        <a:ext cx="1471901" cy="1674050"/>
      </dsp:txXfrm>
    </dsp:sp>
    <dsp:sp modelId="{66ED06BF-F9E5-4212-8C46-926EAD49894B}">
      <dsp:nvSpPr>
        <dsp:cNvPr id="0" name=""/>
        <dsp:cNvSpPr/>
      </dsp:nvSpPr>
      <dsp:spPr>
        <a:xfrm>
          <a:off x="0" y="2471217"/>
          <a:ext cx="5889044" cy="186005"/>
        </a:xfrm>
        <a:prstGeom prst="rect">
          <a:avLst/>
        </a:prstGeom>
        <a:solidFill>
          <a:srgbClr val="0066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011433D-988F-4EF9-8152-62336E7149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0" y="6"/>
            <a:ext cx="3038476" cy="466726"/>
          </a:xfrm>
          <a:prstGeom prst="rect">
            <a:avLst/>
          </a:prstGeom>
        </p:spPr>
        <p:txBody>
          <a:bodyPr vert="horz" lIns="90568" tIns="45284" rIns="90568" bIns="452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A09025-377D-4F1C-B6F6-A3D3135B369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49" y="6"/>
            <a:ext cx="3038476" cy="466726"/>
          </a:xfrm>
          <a:prstGeom prst="rect">
            <a:avLst/>
          </a:prstGeom>
        </p:spPr>
        <p:txBody>
          <a:bodyPr vert="horz" lIns="90568" tIns="45284" rIns="90568" bIns="45284" rtlCol="0"/>
          <a:lstStyle>
            <a:lvl1pPr algn="r">
              <a:defRPr sz="1200"/>
            </a:lvl1pPr>
          </a:lstStyle>
          <a:p>
            <a:fld id="{6810EDE8-BA06-43AB-91D3-2C73B92CAA5D}" type="datetimeFigureOut">
              <a:rPr lang="en-US" smtClean="0"/>
              <a:t>9/20/2019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E9A32B-0B1F-4A81-89A2-F22CAF6DBD0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0" y="8829679"/>
            <a:ext cx="3038476" cy="466726"/>
          </a:xfrm>
          <a:prstGeom prst="rect">
            <a:avLst/>
          </a:prstGeom>
        </p:spPr>
        <p:txBody>
          <a:bodyPr vert="horz" lIns="90568" tIns="45284" rIns="90568" bIns="4528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97562E-529A-4D0E-8C01-0F670EF138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49" y="8829679"/>
            <a:ext cx="3038476" cy="466726"/>
          </a:xfrm>
          <a:prstGeom prst="rect">
            <a:avLst/>
          </a:prstGeom>
        </p:spPr>
        <p:txBody>
          <a:bodyPr vert="horz" lIns="90568" tIns="45284" rIns="90568" bIns="45284" rtlCol="0" anchor="b"/>
          <a:lstStyle>
            <a:lvl1pPr algn="r">
              <a:defRPr sz="1200"/>
            </a:lvl1pPr>
          </a:lstStyle>
          <a:p>
            <a:fld id="{545172F0-90E7-4910-A55F-679319BAB3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8452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01-30T20:09:00.05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0 128,'34'34'0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01-30T20:09:00.05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0 128,'34'34'0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2289" tIns="46145" rIns="92289" bIns="4614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6435"/>
          </a:xfrm>
          <a:prstGeom prst="rect">
            <a:avLst/>
          </a:prstGeom>
        </p:spPr>
        <p:txBody>
          <a:bodyPr vert="horz" lIns="92289" tIns="46145" rIns="92289" bIns="46145" rtlCol="0"/>
          <a:lstStyle>
            <a:lvl1pPr algn="r">
              <a:defRPr sz="1200"/>
            </a:lvl1pPr>
          </a:lstStyle>
          <a:p>
            <a:fld id="{63ED2AD1-DF2A-470C-8D4F-896FC8367D9C}" type="datetimeFigureOut">
              <a:rPr lang="en-US" smtClean="0"/>
              <a:t>9/20/2019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89" tIns="46145" rIns="92289" bIns="4614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8"/>
            <a:ext cx="5608320" cy="3660458"/>
          </a:xfrm>
          <a:prstGeom prst="rect">
            <a:avLst/>
          </a:prstGeom>
        </p:spPr>
        <p:txBody>
          <a:bodyPr vert="horz" lIns="92289" tIns="46145" rIns="92289" bIns="4614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72"/>
            <a:ext cx="3037840" cy="466434"/>
          </a:xfrm>
          <a:prstGeom prst="rect">
            <a:avLst/>
          </a:prstGeom>
        </p:spPr>
        <p:txBody>
          <a:bodyPr vert="horz" lIns="92289" tIns="46145" rIns="92289" bIns="4614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72"/>
            <a:ext cx="3037840" cy="466434"/>
          </a:xfrm>
          <a:prstGeom prst="rect">
            <a:avLst/>
          </a:prstGeom>
        </p:spPr>
        <p:txBody>
          <a:bodyPr vert="horz" lIns="92289" tIns="46145" rIns="92289" bIns="46145" rtlCol="0" anchor="b"/>
          <a:lstStyle>
            <a:lvl1pPr algn="r">
              <a:defRPr sz="1200"/>
            </a:lvl1pPr>
          </a:lstStyle>
          <a:p>
            <a:fld id="{EBCB36C0-7321-46BF-BA10-DF772D9AC6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242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28950" y="1122363"/>
            <a:ext cx="5429250" cy="2387600"/>
          </a:xfrm>
        </p:spPr>
        <p:txBody>
          <a:bodyPr anchor="b"/>
          <a:lstStyle>
            <a:lvl1pPr algn="r">
              <a:defRPr sz="6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3593411"/>
            <a:ext cx="6858000" cy="1655762"/>
          </a:xfrm>
        </p:spPr>
        <p:txBody>
          <a:bodyPr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16373-776D-4E2F-A0A0-555B2760F594}" type="datetime1">
              <a:rPr lang="en-US" smtClean="0"/>
              <a:t>9/20/2019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4D44D81-BE88-4891-A2E6-BD64B54991A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39" y="0"/>
            <a:ext cx="2800350" cy="3514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877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8A452-C44F-496F-ABA5-67AA589DA486}" type="datetime1">
              <a:rPr lang="en-US" smtClean="0"/>
              <a:t>9/20/2019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274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F48E-D667-4A28-8D4D-CC3723D33974}" type="datetime1">
              <a:rPr lang="en-US" smtClean="0"/>
              <a:t>9/20/2019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955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59751"/>
            <a:ext cx="7886700" cy="4351338"/>
          </a:xfrm>
        </p:spPr>
        <p:txBody>
          <a:bodyPr/>
          <a:lstStyle>
            <a:lvl2pPr>
              <a:defRPr/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F70CE-0114-4DA0-9885-2BCD7EBAE1D6}" type="datetime1">
              <a:rPr lang="en-US" smtClean="0"/>
              <a:t>9/20/2019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111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700" y="1709739"/>
            <a:ext cx="7354888" cy="2852737"/>
          </a:xfrm>
        </p:spPr>
        <p:txBody>
          <a:bodyPr anchor="b"/>
          <a:lstStyle>
            <a:lvl1pPr algn="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0" y="4589464"/>
            <a:ext cx="7354888" cy="1500187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50410-202F-4E39-83DA-CC34C5CAB361}" type="datetime1">
              <a:rPr lang="en-US" smtClean="0"/>
              <a:t>9/20/2019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643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0A72A-800D-4EDB-8C91-42D7F95EF4B7}" type="datetime1">
              <a:rPr lang="en-US" smtClean="0"/>
              <a:t>9/20/2019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639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25707-CD7B-4B40-B01D-681972A5FC79}" type="datetime1">
              <a:rPr lang="en-US" smtClean="0"/>
              <a:t>9/20/2019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913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40BF3-F576-4070-8F9E-4A83FD134E70}" type="datetime1">
              <a:rPr lang="en-US" smtClean="0"/>
              <a:t>9/20/2019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037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9F430-A839-4375-A44C-AA9733C0399F}" type="datetime1">
              <a:rPr lang="en-US" smtClean="0"/>
              <a:t>9/20/2019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609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6B3B-34E4-47F8-8DB3-C0DEA9E9856E}" type="datetime1">
              <a:rPr lang="en-US" smtClean="0"/>
              <a:t>9/20/2019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174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B4D8C-DF64-4383-BB2E-866BF0560741}" type="datetime1">
              <a:rPr lang="en-US" smtClean="0"/>
              <a:t>9/20/2019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27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jp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0161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B10F5-62F8-416C-A516-0C3BC68542B9}" type="datetime1">
              <a:rPr lang="en-US" smtClean="0"/>
              <a:t>9/20/2019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15BFA-6732-4149-A090-9BA03A994FD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00A31CE-CBDB-4C00-A30D-0AF1674EA0D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EB90A6A-FF77-4D54-911F-0D853964074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70337E4-BFFE-42D8-957D-DCDD03947DBD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92D090A-A699-43C2-B67A-42996E3C4ED7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796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­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B30BF-E563-494B-A5FC-09744AA23FA8}"/>
              </a:ext>
            </a:extLst>
          </p:cNvPr>
          <p:cNvSpPr txBox="1">
            <a:spLocks/>
          </p:cNvSpPr>
          <p:nvPr/>
        </p:nvSpPr>
        <p:spPr>
          <a:xfrm>
            <a:off x="1907045" y="2691867"/>
            <a:ext cx="6936509" cy="1155171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/>
              <a:t>Business Community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469326-B95A-4B5A-84EF-1593C62491C2}"/>
              </a:ext>
            </a:extLst>
          </p:cNvPr>
          <p:cNvSpPr txBox="1">
            <a:spLocks/>
          </p:cNvSpPr>
          <p:nvPr/>
        </p:nvSpPr>
        <p:spPr>
          <a:xfrm>
            <a:off x="1907045" y="3847038"/>
            <a:ext cx="6858000" cy="57909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alibri" panose="020F0502020204030204" pitchFamily="34" charset="0"/>
              <a:buChar char="­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dirty="0"/>
              <a:t>September 20, 2019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763F69F-4971-4A6E-B56D-07936DDC85C9}"/>
              </a:ext>
            </a:extLst>
          </p:cNvPr>
          <p:cNvSpPr/>
          <p:nvPr/>
        </p:nvSpPr>
        <p:spPr>
          <a:xfrm>
            <a:off x="300446" y="-9414"/>
            <a:ext cx="2795451" cy="3619389"/>
          </a:xfrm>
          <a:prstGeom prst="rect">
            <a:avLst/>
          </a:prstGeom>
          <a:solidFill>
            <a:srgbClr val="0066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3500"/>
            <a:r>
              <a:rPr lang="en-US" sz="3600" b="1" dirty="0">
                <a:latin typeface="Aharoni" panose="020B0604020202020204" pitchFamily="2" charset="-79"/>
                <a:cs typeface="Aharoni" panose="020B0604020202020204" pitchFamily="2" charset="-79"/>
              </a:rPr>
              <a:t>State of Rhode Island Disparity Study</a:t>
            </a:r>
          </a:p>
        </p:txBody>
      </p:sp>
    </p:spTree>
    <p:extLst>
      <p:ext uri="{BB962C8B-B14F-4D97-AF65-F5344CB8AC3E}">
        <p14:creationId xmlns:p14="http://schemas.microsoft.com/office/powerpoint/2010/main" val="2593985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7FD0E-6EF3-4A5E-81A8-90BA075D8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i="1" dirty="0"/>
              <a:t>Croson</a:t>
            </a:r>
            <a:r>
              <a:rPr lang="en-US" sz="3600" dirty="0"/>
              <a:t> Study Objectives</a:t>
            </a:r>
            <a:endParaRPr 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5D0D5-D48D-457A-8832-8781717D2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6784" y="1759751"/>
            <a:ext cx="7218565" cy="4351338"/>
          </a:xfrm>
        </p:spPr>
        <p:txBody>
          <a:bodyPr/>
          <a:lstStyle/>
          <a:p>
            <a:r>
              <a:rPr lang="en-US" sz="2000" dirty="0"/>
              <a:t>Define relevant market area</a:t>
            </a:r>
          </a:p>
          <a:p>
            <a:r>
              <a:rPr lang="en-US" sz="2000" dirty="0"/>
              <a:t>Determine if statistical disparity exists</a:t>
            </a:r>
          </a:p>
          <a:p>
            <a:r>
              <a:rPr lang="en-US" sz="2000" dirty="0"/>
              <a:t>Ascertain practices affecting any documented disparity</a:t>
            </a:r>
          </a:p>
          <a:p>
            <a:r>
              <a:rPr lang="en-US" sz="2000" dirty="0"/>
              <a:t>Assess effectiveness of race- and gender-neutral programs</a:t>
            </a:r>
          </a:p>
          <a:p>
            <a:r>
              <a:rPr lang="en-US" sz="2000" dirty="0"/>
              <a:t>Draft detailed program recommendations</a:t>
            </a:r>
          </a:p>
          <a:p>
            <a:r>
              <a:rPr lang="en-US" sz="2000" dirty="0"/>
              <a:t>Prepare a legally defensible study</a:t>
            </a:r>
          </a:p>
        </p:txBody>
      </p:sp>
    </p:spTree>
    <p:extLst>
      <p:ext uri="{BB962C8B-B14F-4D97-AF65-F5344CB8AC3E}">
        <p14:creationId xmlns:p14="http://schemas.microsoft.com/office/powerpoint/2010/main" val="28435496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7FD0E-6EF3-4A5E-81A8-90BA075D8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Narrowly Tailored Remedy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5D0D5-D48D-457A-8832-8781717D2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6784" y="1942629"/>
            <a:ext cx="7218565" cy="1889536"/>
          </a:xfrm>
        </p:spPr>
        <p:txBody>
          <a:bodyPr>
            <a:normAutofit/>
          </a:bodyPr>
          <a:lstStyle/>
          <a:p>
            <a:r>
              <a:rPr lang="en-US" sz="2000" dirty="0"/>
              <a:t>Disparity findings are race, gender, and industry-specific</a:t>
            </a:r>
          </a:p>
          <a:p>
            <a:r>
              <a:rPr lang="en-US" sz="2000" dirty="0"/>
              <a:t>Subcontract goals limited to ethnic and gender groups in industries with disparity findings</a:t>
            </a:r>
          </a:p>
          <a:p>
            <a:r>
              <a:rPr lang="en-US" sz="2000" dirty="0"/>
              <a:t>Goals defined by availability of the ethnicity and gender groups with disparity in each industry</a:t>
            </a:r>
          </a:p>
        </p:txBody>
      </p:sp>
    </p:spTree>
    <p:extLst>
      <p:ext uri="{BB962C8B-B14F-4D97-AF65-F5344CB8AC3E}">
        <p14:creationId xmlns:p14="http://schemas.microsoft.com/office/powerpoint/2010/main" val="1812777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16703"/>
            <a:ext cx="7886700" cy="861530"/>
          </a:xfrm>
        </p:spPr>
        <p:txBody>
          <a:bodyPr>
            <a:normAutofit/>
          </a:bodyPr>
          <a:lstStyle/>
          <a:p>
            <a:r>
              <a:rPr lang="en-US" sz="3600" dirty="0"/>
              <a:t>Study Parameters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8A1D8D6-A38F-4986-B98E-E65292443B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43333984"/>
              </p:ext>
            </p:extLst>
          </p:nvPr>
        </p:nvGraphicFramePr>
        <p:xfrm>
          <a:off x="1627478" y="2100388"/>
          <a:ext cx="5889044" cy="26572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861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7FD0E-6EF3-4A5E-81A8-90BA075D8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Consortium Members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5D87ACE-CF4E-4E85-A71D-DD69DE6D1C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9497496"/>
              </p:ext>
            </p:extLst>
          </p:nvPr>
        </p:nvGraphicFramePr>
        <p:xfrm>
          <a:off x="1822174" y="2493564"/>
          <a:ext cx="5499652" cy="1870871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499652">
                  <a:extLst>
                    <a:ext uri="{9D8B030D-6E8A-4147-A177-3AD203B41FA5}">
                      <a16:colId xmlns:a16="http://schemas.microsoft.com/office/drawing/2014/main" val="3831390588"/>
                    </a:ext>
                  </a:extLst>
                </a:gridCol>
              </a:tblGrid>
              <a:tr h="4961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Participants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650813"/>
                  </a:ext>
                </a:extLst>
              </a:tr>
              <a:tr h="3436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 of Rhode Island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3724204"/>
                  </a:ext>
                </a:extLst>
              </a:tr>
              <a:tr h="3436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University of Rhode Island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13894359"/>
                  </a:ext>
                </a:extLst>
              </a:tr>
              <a:tr h="3436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Rhode Island College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33199"/>
                  </a:ext>
                </a:extLst>
              </a:tr>
              <a:tr h="34368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College of Rhode Island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269571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4899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7FD0E-6EF3-4A5E-81A8-90BA075D8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Utilization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5D0D5-D48D-457A-8832-8781717D2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6784" y="1759750"/>
            <a:ext cx="7218565" cy="3879049"/>
          </a:xfrm>
        </p:spPr>
        <p:txBody>
          <a:bodyPr>
            <a:normAutofit/>
          </a:bodyPr>
          <a:lstStyle/>
          <a:p>
            <a:r>
              <a:rPr lang="en-US" sz="2000" dirty="0"/>
              <a:t>Contracts awarded during the study period</a:t>
            </a:r>
          </a:p>
          <a:p>
            <a:pPr lvl="1"/>
            <a:r>
              <a:rPr lang="en-US" sz="1800" dirty="0"/>
              <a:t>Prime contracts </a:t>
            </a:r>
          </a:p>
          <a:p>
            <a:pPr lvl="2" algn="just"/>
            <a:r>
              <a:rPr lang="en-US" sz="1600" dirty="0"/>
              <a:t>State extracts data</a:t>
            </a:r>
          </a:p>
          <a:p>
            <a:pPr lvl="2" algn="just"/>
            <a:r>
              <a:rPr lang="en-US" sz="1600" dirty="0"/>
              <a:t>Mason Tillman cleans and organizes data</a:t>
            </a:r>
          </a:p>
          <a:p>
            <a:pPr lvl="3" algn="just"/>
            <a:r>
              <a:rPr lang="en-US" sz="1400" dirty="0"/>
              <a:t>Assigns industry to each contract</a:t>
            </a:r>
          </a:p>
          <a:p>
            <a:pPr lvl="3" algn="just"/>
            <a:r>
              <a:rPr lang="en-US" sz="1400" dirty="0"/>
              <a:t>Determines business owner ethnicity and gender</a:t>
            </a:r>
          </a:p>
          <a:p>
            <a:pPr lvl="1"/>
            <a:r>
              <a:rPr lang="en-US" sz="1800" dirty="0"/>
              <a:t>Subcontracts </a:t>
            </a:r>
          </a:p>
          <a:p>
            <a:pPr lvl="2"/>
            <a:r>
              <a:rPr lang="en-US" sz="1600" dirty="0"/>
              <a:t>State extracts data</a:t>
            </a:r>
          </a:p>
          <a:p>
            <a:pPr lvl="2"/>
            <a:r>
              <a:rPr lang="en-US" sz="1600" dirty="0"/>
              <a:t>Mason Tillman conducts research to reconstruct complete subcontract data</a:t>
            </a:r>
          </a:p>
          <a:p>
            <a:pPr lvl="1"/>
            <a:r>
              <a:rPr lang="en-US" sz="1800" dirty="0"/>
              <a:t>Market Area</a:t>
            </a:r>
          </a:p>
          <a:p>
            <a:pPr lvl="2"/>
            <a:r>
              <a:rPr lang="en-US" sz="1600" dirty="0"/>
              <a:t>Mason Tillman determines geographic market area where State awards its contracts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8155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7FD0E-6EF3-4A5E-81A8-90BA075D8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Availability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5D0D5-D48D-457A-8832-8781717D2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6784" y="1759750"/>
            <a:ext cx="7218565" cy="3879049"/>
          </a:xfrm>
        </p:spPr>
        <p:txBody>
          <a:bodyPr>
            <a:normAutofit/>
          </a:bodyPr>
          <a:lstStyle/>
          <a:p>
            <a:r>
              <a:rPr lang="en-US" sz="2000" dirty="0"/>
              <a:t>Willing and able businesses enumerated from government and non-government sources</a:t>
            </a:r>
          </a:p>
          <a:p>
            <a:r>
              <a:rPr lang="en-US" sz="2000" dirty="0"/>
              <a:t>Businesses identified from non-government sources surveyed:  </a:t>
            </a:r>
          </a:p>
          <a:p>
            <a:pPr lvl="1"/>
            <a:r>
              <a:rPr lang="en-US" sz="1800" dirty="0"/>
              <a:t>Willingness to contract with the State</a:t>
            </a:r>
          </a:p>
          <a:p>
            <a:pPr lvl="2"/>
            <a:r>
              <a:rPr lang="en-US" sz="1600" dirty="0"/>
              <a:t>Collect race, gender and industry information</a:t>
            </a:r>
          </a:p>
          <a:p>
            <a:pPr lvl="1"/>
            <a:r>
              <a:rPr lang="en-US" sz="1800" dirty="0"/>
              <a:t>Capacity to perform on State contracts</a:t>
            </a:r>
          </a:p>
          <a:p>
            <a:pPr lvl="2"/>
            <a:r>
              <a:rPr lang="en-US" sz="1600" dirty="0"/>
              <a:t>Collect bidding history, revenue, number of employees, owner education, etc.</a:t>
            </a:r>
          </a:p>
          <a:p>
            <a:pPr marL="228600" lvl="3">
              <a:spcBef>
                <a:spcPts val="1000"/>
              </a:spcBef>
            </a:pPr>
            <a:r>
              <a:rPr lang="en-US" sz="2000" dirty="0"/>
              <a:t>Available businesses classified by ethnicity, gender, and industry</a:t>
            </a:r>
          </a:p>
        </p:txBody>
      </p:sp>
    </p:spTree>
    <p:extLst>
      <p:ext uri="{BB962C8B-B14F-4D97-AF65-F5344CB8AC3E}">
        <p14:creationId xmlns:p14="http://schemas.microsoft.com/office/powerpoint/2010/main" val="26967631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7FD0E-6EF3-4A5E-81A8-90BA075D8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Anecdotal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5D0D5-D48D-457A-8832-8781717D2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6784" y="1759750"/>
            <a:ext cx="7218565" cy="3879049"/>
          </a:xfrm>
        </p:spPr>
        <p:txBody>
          <a:bodyPr>
            <a:normAutofit/>
          </a:bodyPr>
          <a:lstStyle/>
          <a:p>
            <a:r>
              <a:rPr lang="en-US" sz="2000" dirty="0"/>
              <a:t>Oral accounts elicited from 40 business owner interviews</a:t>
            </a:r>
          </a:p>
          <a:p>
            <a:r>
              <a:rPr lang="en-US" sz="2000" dirty="0"/>
              <a:t>Evidence compiled from e-survey with all available businesses</a:t>
            </a:r>
          </a:p>
          <a:p>
            <a:r>
              <a:rPr lang="en-US" sz="2000" dirty="0"/>
              <a:t>Qualitative evidence analyzed for contracting patterns and practices in market area</a:t>
            </a:r>
          </a:p>
          <a:p>
            <a:r>
              <a:rPr lang="en-US" sz="2000" dirty="0"/>
              <a:t>Analysis used to inform the race and gender-neutral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10685674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7FD0E-6EF3-4A5E-81A8-90BA075D8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Disparity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A85D0D5-D48D-457A-8832-8781717D288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96784" y="1759750"/>
                <a:ext cx="7218565" cy="3879049"/>
              </a:xfrm>
            </p:spPr>
            <p:txBody>
              <a:bodyPr>
                <a:normAutofit/>
              </a:bodyPr>
              <a:lstStyle/>
              <a:p>
                <a:r>
                  <a:rPr lang="en-US" sz="2000" dirty="0"/>
                  <a:t>When the utilization of businesses owned by minorities or women is not at parity with their availability</a:t>
                </a:r>
              </a:p>
              <a:p>
                <a:pPr lvl="1"/>
                <a:r>
                  <a:rPr lang="en-US" sz="1800" dirty="0"/>
                  <a:t>Disparity ratio is actual dollars spent (utilization) divided by expected contract dollars (availability)</a:t>
                </a:r>
              </a:p>
              <a:p>
                <a:pPr lvl="1"/>
                <a:r>
                  <a:rPr lang="en-US" sz="1800" dirty="0"/>
                  <a:t>Expected contract dollars is the proportion of dollars expected to be spent with each group based on availability</a:t>
                </a:r>
              </a:p>
              <a:p>
                <a:pPr lvl="1"/>
                <a:r>
                  <a:rPr lang="en-US" sz="1800" dirty="0"/>
                  <a:t>A statistical disparity occurs where the disparity ratio is less than 0.8 </a:t>
                </a:r>
              </a:p>
              <a:p>
                <a:pPr lvl="1"/>
                <a:endParaRPr lang="en-US" sz="2200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>
                              <a:latin typeface="Cambria Math" panose="02040503050406030204" pitchFamily="18" charset="0"/>
                            </a:rPr>
                            <m:t>𝑈𝑡𝑖𝑙𝑖𝑧𝑎𝑡𝑖𝑜𝑛</m:t>
                          </m:r>
                        </m:num>
                        <m:den>
                          <m:r>
                            <a:rPr lang="en-US" sz="2200">
                              <a:latin typeface="Cambria Math" panose="02040503050406030204" pitchFamily="18" charset="0"/>
                            </a:rPr>
                            <m:t>𝐴𝑣𝑎𝑖𝑙𝑎𝑏𝑖𝑙𝑖𝑡𝑦</m:t>
                          </m:r>
                        </m:den>
                      </m:f>
                      <m:r>
                        <a:rPr lang="en-US" sz="2200">
                          <a:latin typeface="Cambria Math" panose="02040503050406030204" pitchFamily="18" charset="0"/>
                        </a:rPr>
                        <m:t>= &lt;0.8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A85D0D5-D48D-457A-8832-8781717D288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96784" y="1759750"/>
                <a:ext cx="7218565" cy="3879049"/>
              </a:xfrm>
              <a:blipFill>
                <a:blip r:embed="rId2"/>
                <a:stretch>
                  <a:fillRect l="-760" t="-1730" r="-10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61217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7FD0E-6EF3-4A5E-81A8-90BA075D8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Barriers by Government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5D0D5-D48D-457A-8832-8781717D2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6784" y="1759750"/>
            <a:ext cx="7218565" cy="3879049"/>
          </a:xfrm>
        </p:spPr>
        <p:txBody>
          <a:bodyPr>
            <a:normAutofit/>
          </a:bodyPr>
          <a:lstStyle/>
          <a:p>
            <a:pPr marL="342900" indent="-342900"/>
            <a:r>
              <a:rPr lang="en-US" sz="2000" dirty="0"/>
              <a:t>Bid information difficult to obtain</a:t>
            </a:r>
          </a:p>
          <a:p>
            <a:pPr marL="342900" indent="-342900"/>
            <a:r>
              <a:rPr lang="en-US" sz="2000" dirty="0"/>
              <a:t>Prime contracts bundled and multi-year</a:t>
            </a:r>
          </a:p>
          <a:p>
            <a:pPr marL="342900" indent="-342900"/>
            <a:r>
              <a:rPr lang="en-US" sz="2000" dirty="0"/>
              <a:t>Inadequate lead time to bid</a:t>
            </a:r>
          </a:p>
          <a:p>
            <a:pPr marL="342900" indent="-342900"/>
            <a:r>
              <a:rPr lang="en-US" sz="2000" dirty="0"/>
              <a:t>Excessive monitoring</a:t>
            </a:r>
          </a:p>
          <a:p>
            <a:pPr marL="342900" indent="-342900"/>
            <a:r>
              <a:rPr lang="en-US" sz="2000" dirty="0"/>
              <a:t>Late payments to prime contractors</a:t>
            </a:r>
          </a:p>
          <a:p>
            <a:pPr marL="342900" indent="-342900"/>
            <a:r>
              <a:rPr lang="en-US" sz="2000" dirty="0"/>
              <a:t>Absence of standardized procurement process</a:t>
            </a:r>
          </a:p>
        </p:txBody>
      </p:sp>
    </p:spTree>
    <p:extLst>
      <p:ext uri="{BB962C8B-B14F-4D97-AF65-F5344CB8AC3E}">
        <p14:creationId xmlns:p14="http://schemas.microsoft.com/office/powerpoint/2010/main" val="14113804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7FD0E-6EF3-4A5E-81A8-90BA075D8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Barriers by Prime Contractors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5D0D5-D48D-457A-8832-8781717D2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6784" y="1759750"/>
            <a:ext cx="7218565" cy="3879049"/>
          </a:xfrm>
        </p:spPr>
        <p:txBody>
          <a:bodyPr>
            <a:normAutofit/>
          </a:bodyPr>
          <a:lstStyle/>
          <a:p>
            <a:pPr marL="342900" lvl="0" indent="-342900"/>
            <a:r>
              <a:rPr lang="en-US" sz="2000" dirty="0"/>
              <a:t>Bids shopped after award</a:t>
            </a:r>
          </a:p>
          <a:p>
            <a:pPr marL="342900" lvl="0" indent="-342900"/>
            <a:r>
              <a:rPr lang="en-US" sz="2000" dirty="0"/>
              <a:t>Scope of work reduced</a:t>
            </a:r>
          </a:p>
          <a:p>
            <a:pPr marL="342900" lvl="0" indent="-342900"/>
            <a:r>
              <a:rPr lang="en-US" sz="2000" dirty="0"/>
              <a:t>Unauthorized substitution</a:t>
            </a:r>
          </a:p>
          <a:p>
            <a:pPr marL="342900" lvl="0" indent="-342900"/>
            <a:r>
              <a:rPr lang="en-US" sz="2000" dirty="0"/>
              <a:t>Disparate performance standards</a:t>
            </a:r>
          </a:p>
          <a:p>
            <a:pPr marL="342900" lvl="0" indent="-342900"/>
            <a:r>
              <a:rPr lang="en-US" sz="2000" dirty="0"/>
              <a:t>Late payments to subcontractors</a:t>
            </a:r>
          </a:p>
          <a:p>
            <a:pPr marL="342900" lvl="0" indent="-342900"/>
            <a:r>
              <a:rPr lang="en-US" sz="2000" dirty="0"/>
              <a:t>Uncompensated change orders</a:t>
            </a:r>
          </a:p>
          <a:p>
            <a:pPr marL="342900" lvl="0" indent="-342900"/>
            <a:r>
              <a:rPr lang="en-US" sz="2000" dirty="0"/>
              <a:t>Insufficient mobilization notice</a:t>
            </a:r>
          </a:p>
        </p:txBody>
      </p:sp>
    </p:spTree>
    <p:extLst>
      <p:ext uri="{BB962C8B-B14F-4D97-AF65-F5344CB8AC3E}">
        <p14:creationId xmlns:p14="http://schemas.microsoft.com/office/powerpoint/2010/main" val="1327571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A90C3-6D00-4C5D-8935-4B86D4C06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4850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Meeting Agenda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CA7B61-3A71-4384-AC24-400B643FCE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5083" y="1690413"/>
            <a:ext cx="7886700" cy="4570537"/>
          </a:xfrm>
        </p:spPr>
        <p:txBody>
          <a:bodyPr>
            <a:normAutofit/>
          </a:bodyPr>
          <a:lstStyle/>
          <a:p>
            <a:r>
              <a:rPr lang="en-US" sz="2400" dirty="0"/>
              <a:t>Introduce the study team</a:t>
            </a:r>
          </a:p>
          <a:p>
            <a:r>
              <a:rPr lang="en-US" sz="2400" dirty="0"/>
              <a:t>Describe study research objectives</a:t>
            </a:r>
          </a:p>
          <a:p>
            <a:r>
              <a:rPr lang="en-US" sz="2400" dirty="0"/>
              <a:t>Describe legal standard</a:t>
            </a:r>
          </a:p>
          <a:p>
            <a:r>
              <a:rPr lang="en-US" sz="2400" dirty="0"/>
              <a:t>Outline study data requirements</a:t>
            </a:r>
          </a:p>
          <a:p>
            <a:r>
              <a:rPr lang="en-US" sz="2400" dirty="0"/>
              <a:t>Present study timeline</a:t>
            </a:r>
          </a:p>
          <a:p>
            <a:r>
              <a:rPr lang="en-US" sz="2400" dirty="0"/>
              <a:t>Receive public comment</a:t>
            </a:r>
          </a:p>
          <a:p>
            <a:pPr marL="0" indent="0">
              <a:buNone/>
            </a:pPr>
            <a:endParaRPr lang="en-US" sz="20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EBFDB770-8366-4404-93DA-AE4A3EA9931D}"/>
                  </a:ext>
                </a:extLst>
              </p14:cNvPr>
              <p14:cNvContentPartPr/>
              <p14:nvPr/>
            </p14:nvContentPartPr>
            <p14:xfrm>
              <a:off x="7476240" y="3229440"/>
              <a:ext cx="12600" cy="126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EBFDB770-8366-4404-93DA-AE4A3EA9931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467240" y="3220440"/>
                <a:ext cx="30240" cy="30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954712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7FD0E-6EF3-4A5E-81A8-90BA075D8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State Contracting Opportunities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4107AA2-D5E2-4DE4-8E98-ABA7C1BBBB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2886834"/>
              </p:ext>
            </p:extLst>
          </p:nvPr>
        </p:nvGraphicFramePr>
        <p:xfrm>
          <a:off x="1085849" y="2377440"/>
          <a:ext cx="6972302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6151">
                  <a:extLst>
                    <a:ext uri="{9D8B030D-6E8A-4147-A177-3AD203B41FA5}">
                      <a16:colId xmlns:a16="http://schemas.microsoft.com/office/drawing/2014/main" val="1783324132"/>
                    </a:ext>
                  </a:extLst>
                </a:gridCol>
                <a:gridCol w="3486151">
                  <a:extLst>
                    <a:ext uri="{9D8B030D-6E8A-4147-A177-3AD203B41FA5}">
                      <a16:colId xmlns:a16="http://schemas.microsoft.com/office/drawing/2014/main" val="3218027850"/>
                    </a:ext>
                  </a:extLst>
                </a:gridCol>
              </a:tblGrid>
              <a:tr h="35972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State</a:t>
                      </a:r>
                    </a:p>
                  </a:txBody>
                  <a:tcP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East Providence High School</a:t>
                      </a:r>
                    </a:p>
                  </a:txBody>
                  <a:tcP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82596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Carole Cornelison</a:t>
                      </a:r>
                    </a:p>
                    <a:p>
                      <a:endParaRPr lang="en-US" b="1" dirty="0"/>
                    </a:p>
                    <a:p>
                      <a:r>
                        <a:rPr lang="en-US" dirty="0"/>
                        <a:t>Division Director </a:t>
                      </a:r>
                    </a:p>
                    <a:p>
                      <a:r>
                        <a:rPr lang="en-US" dirty="0"/>
                        <a:t>Department of Administration</a:t>
                      </a:r>
                    </a:p>
                    <a:p>
                      <a:endParaRPr lang="en-US" dirty="0"/>
                    </a:p>
                    <a:p>
                      <a:r>
                        <a:rPr lang="en-US" i="0" u="none" dirty="0"/>
                        <a:t>carole.cornelison@doa.ri.gov</a:t>
                      </a:r>
                    </a:p>
                  </a:txBody>
                  <a:tcPr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Carlos Neves</a:t>
                      </a:r>
                    </a:p>
                    <a:p>
                      <a:endParaRPr lang="en-US" b="1" dirty="0"/>
                    </a:p>
                    <a:p>
                      <a:r>
                        <a:rPr lang="en-US" dirty="0"/>
                        <a:t>Gilbane Building Company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u="none" dirty="0">
                          <a:solidFill>
                            <a:schemeClr val="tx1"/>
                          </a:solidFill>
                        </a:rPr>
                        <a:t>cneves@gilbaneco.com</a:t>
                      </a:r>
                    </a:p>
                  </a:txBody>
                  <a:tcPr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7329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72769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B90EE-7CA1-4F4F-ABFF-6F996CA2D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Partner With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C7D49-84D1-48FE-A919-ECDDEE5080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778000"/>
            <a:ext cx="6959600" cy="938051"/>
          </a:xfrm>
        </p:spPr>
        <p:txBody>
          <a:bodyPr>
            <a:normAutofit/>
          </a:bodyPr>
          <a:lstStyle/>
          <a:p>
            <a:r>
              <a:rPr lang="en-US" altLang="en-US" sz="2000" dirty="0"/>
              <a:t>Complete the business survey</a:t>
            </a:r>
          </a:p>
          <a:p>
            <a:r>
              <a:rPr lang="en-US" altLang="en-US" sz="2000" dirty="0"/>
              <a:t>Agree to an anecdotal interview</a:t>
            </a:r>
          </a:p>
          <a:p>
            <a:endParaRPr lang="en-US" sz="1800" dirty="0"/>
          </a:p>
          <a:p>
            <a:endParaRPr lang="en-US" sz="18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BB4C5C7-639E-49A5-B68F-44931C3A95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737528"/>
              </p:ext>
            </p:extLst>
          </p:nvPr>
        </p:nvGraphicFramePr>
        <p:xfrm>
          <a:off x="1756995" y="2803362"/>
          <a:ext cx="5630009" cy="303700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16048">
                  <a:extLst>
                    <a:ext uri="{9D8B030D-6E8A-4147-A177-3AD203B41FA5}">
                      <a16:colId xmlns:a16="http://schemas.microsoft.com/office/drawing/2014/main" val="25415091"/>
                    </a:ext>
                  </a:extLst>
                </a:gridCol>
                <a:gridCol w="3913961">
                  <a:extLst>
                    <a:ext uri="{9D8B030D-6E8A-4147-A177-3AD203B41FA5}">
                      <a16:colId xmlns:a16="http://schemas.microsoft.com/office/drawing/2014/main" val="1368478528"/>
                    </a:ext>
                  </a:extLst>
                </a:gridCol>
              </a:tblGrid>
              <a:tr h="5202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Email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RhodeIslandStudy@mtaltd.com 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5247280"/>
                  </a:ext>
                </a:extLst>
              </a:tr>
              <a:tr h="7363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Business Survey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https://www.tfaforms.com/4758045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2707669"/>
                  </a:ext>
                </a:extLst>
              </a:tr>
              <a:tr h="7363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Mail</a:t>
                      </a:r>
                      <a:endParaRPr lang="en-US" sz="160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Mason Tillman Associates, Ltd.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1999 Harrison Street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Suite 2000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Oakland, CA 94612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6336883"/>
                  </a:ext>
                </a:extLst>
              </a:tr>
              <a:tr h="7363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Call</a:t>
                      </a:r>
                    </a:p>
                  </a:txBody>
                  <a:tcPr marL="101032" marR="101032" marT="50523" marB="50523" anchor="ctr">
                    <a:lnL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ysClr val="windowText" lastClr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(401) 633-7505</a:t>
                      </a:r>
                    </a:p>
                  </a:txBody>
                  <a:tcPr marL="101032" marR="101032" marT="50523" marB="50523" anchor="ctr">
                    <a:lnL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22950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06799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Comment</a:t>
            </a:r>
          </a:p>
        </p:txBody>
      </p:sp>
    </p:spTree>
    <p:extLst>
      <p:ext uri="{BB962C8B-B14F-4D97-AF65-F5344CB8AC3E}">
        <p14:creationId xmlns:p14="http://schemas.microsoft.com/office/powerpoint/2010/main" val="15076830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7FD0E-6EF3-4A5E-81A8-90BA075D8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Please 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5D0D5-D48D-457A-8832-8781717D2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6784" y="1759750"/>
            <a:ext cx="7218565" cy="3879049"/>
          </a:xfrm>
        </p:spPr>
        <p:txBody>
          <a:bodyPr>
            <a:normAutofit/>
          </a:bodyPr>
          <a:lstStyle/>
          <a:p>
            <a:r>
              <a:rPr lang="en-US" sz="2000" dirty="0"/>
              <a:t>Your name</a:t>
            </a:r>
          </a:p>
          <a:p>
            <a:r>
              <a:rPr lang="en-US" sz="2000" dirty="0"/>
              <a:t>Business name</a:t>
            </a:r>
          </a:p>
          <a:p>
            <a:r>
              <a:rPr lang="en-US" sz="2000" dirty="0"/>
              <a:t>Organizational affiliation</a:t>
            </a:r>
          </a:p>
          <a:p>
            <a:pPr lvl="1"/>
            <a:r>
              <a:rPr lang="en-US" sz="1800" dirty="0"/>
              <a:t>Limit responses to two (2) minutes</a:t>
            </a:r>
          </a:p>
          <a:p>
            <a:pPr marL="228600" lvl="1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Return comment card to Mason Tillman staff</a:t>
            </a:r>
          </a:p>
        </p:txBody>
      </p:sp>
    </p:spTree>
    <p:extLst>
      <p:ext uri="{BB962C8B-B14F-4D97-AF65-F5344CB8AC3E}">
        <p14:creationId xmlns:p14="http://schemas.microsoft.com/office/powerpoint/2010/main" val="32937837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170F0F2-2304-4A43-9D40-0830B98F23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5253" y="2753714"/>
            <a:ext cx="4593167" cy="187128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  <a:buClr>
                <a:srgbClr val="FF0066"/>
              </a:buClr>
              <a:buFont typeface="Wingdings" pitchFamily="2" charset="2"/>
              <a:buNone/>
              <a:defRPr/>
            </a:pPr>
            <a:r>
              <a:rPr kumimoji="1" lang="en-US" sz="8000" b="1" dirty="0">
                <a:latin typeface="+mj-lt"/>
                <a:cs typeface="+mn-cs"/>
              </a:rPr>
              <a:t>THANK YOU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6C3A80-7A40-421D-8B35-332B8CCA64B3}"/>
              </a:ext>
            </a:extLst>
          </p:cNvPr>
          <p:cNvSpPr txBox="1"/>
          <p:nvPr/>
        </p:nvSpPr>
        <p:spPr>
          <a:xfrm>
            <a:off x="6609916" y="2753714"/>
            <a:ext cx="215020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500" dirty="0">
                <a:latin typeface="Arial Black" panose="020B0A04020102020204" pitchFamily="34" charset="0"/>
              </a:rPr>
              <a:t>Merci</a:t>
            </a:r>
            <a:r>
              <a:rPr kumimoji="1" lang="en-US" altLang="en-US" sz="4500" dirty="0">
                <a:latin typeface="Arial Black" panose="020B0A04020102020204" pitchFamily="34" charset="0"/>
                <a:ea typeface="新細明體" panose="02020500000000000000" pitchFamily="18" charset="-120"/>
              </a:rPr>
              <a:t>!</a:t>
            </a:r>
          </a:p>
          <a:p>
            <a:endParaRPr lang="en-US" sz="45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3D9D5E-C96E-48B5-BE24-B228B38581CF}"/>
              </a:ext>
            </a:extLst>
          </p:cNvPr>
          <p:cNvSpPr txBox="1"/>
          <p:nvPr/>
        </p:nvSpPr>
        <p:spPr>
          <a:xfrm>
            <a:off x="1556174" y="4956797"/>
            <a:ext cx="301582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altLang="en-US" sz="4500" dirty="0">
                <a:latin typeface="Arial Black" panose="020B0A04020102020204" pitchFamily="34" charset="0"/>
              </a:rPr>
              <a:t>¡Gracias</a:t>
            </a:r>
            <a:r>
              <a:rPr kumimoji="1" lang="en-US" altLang="en-US" sz="4500" dirty="0">
                <a:latin typeface="Arial Black" panose="020B0A04020102020204" pitchFamily="34" charset="0"/>
              </a:rPr>
              <a:t>!</a:t>
            </a:r>
          </a:p>
          <a:p>
            <a:endParaRPr lang="en-US" sz="45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115CE0A-7438-4A67-B589-EC1EABCA47A5}"/>
              </a:ext>
            </a:extLst>
          </p:cNvPr>
          <p:cNvSpPr txBox="1"/>
          <p:nvPr/>
        </p:nvSpPr>
        <p:spPr>
          <a:xfrm>
            <a:off x="234486" y="1481772"/>
            <a:ext cx="304121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6000" dirty="0">
                <a:cs typeface="Arial" charset="0"/>
              </a:rPr>
              <a:t>cảm ơn</a:t>
            </a:r>
            <a:r>
              <a:rPr kumimoji="1" lang="en-US" sz="6000" dirty="0">
                <a:latin typeface="Arial Black" pitchFamily="34" charset="0"/>
                <a:cs typeface="Arial" charset="0"/>
              </a:rPr>
              <a:t>!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BE7F39A-AF96-4AB5-A3F5-28039D5BDDD9}"/>
              </a:ext>
            </a:extLst>
          </p:cNvPr>
          <p:cNvSpPr txBox="1"/>
          <p:nvPr/>
        </p:nvSpPr>
        <p:spPr>
          <a:xfrm>
            <a:off x="3108063" y="503640"/>
            <a:ext cx="4876800" cy="129266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ko-KR" altLang="en-US" sz="6000" dirty="0">
                <a:latin typeface="Arial Black" panose="020B0A04020102020204" pitchFamily="34" charset="0"/>
                <a:ea typeface="굴림" panose="020B0600000101010101" pitchFamily="34" charset="-127"/>
              </a:rPr>
              <a:t>감사합니다</a:t>
            </a:r>
            <a:r>
              <a:rPr kumimoji="1" lang="en-US" altLang="en-US" sz="6000" dirty="0">
                <a:latin typeface="Arial Black" panose="020B0A04020102020204" pitchFamily="34" charset="0"/>
                <a:ea typeface="굴림" panose="020B0600000101010101" pitchFamily="34" charset="-127"/>
              </a:rPr>
              <a:t>!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F72D2D-E24A-48CC-AA8F-55983C182E26}"/>
              </a:ext>
            </a:extLst>
          </p:cNvPr>
          <p:cNvSpPr txBox="1"/>
          <p:nvPr/>
        </p:nvSpPr>
        <p:spPr>
          <a:xfrm>
            <a:off x="5382889" y="4402799"/>
            <a:ext cx="3171061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cs typeface="Arial" charset="0"/>
              </a:rPr>
              <a:t>C</a:t>
            </a:r>
            <a:r>
              <a:rPr lang="ru-RU" sz="6000" dirty="0">
                <a:cs typeface="Arial" charset="0"/>
              </a:rPr>
              <a:t>пасибо</a:t>
            </a:r>
            <a:r>
              <a:rPr kumimoji="1" lang="en-US" sz="6000" dirty="0">
                <a:cs typeface="Arial" charset="0"/>
              </a:rPr>
              <a:t>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993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A90C3-6D00-4C5D-8935-4B86D4C06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4850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Firm Profile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EBFDB770-8366-4404-93DA-AE4A3EA9931D}"/>
                  </a:ext>
                </a:extLst>
              </p14:cNvPr>
              <p14:cNvContentPartPr/>
              <p14:nvPr/>
            </p14:nvContentPartPr>
            <p14:xfrm>
              <a:off x="7476240" y="3229440"/>
              <a:ext cx="12600" cy="126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EBFDB770-8366-4404-93DA-AE4A3EA9931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467240" y="3220440"/>
                <a:ext cx="30240" cy="30240"/>
              </a:xfrm>
              <a:prstGeom prst="rect">
                <a:avLst/>
              </a:prstGeom>
            </p:spPr>
          </p:pic>
        </mc:Fallback>
      </mc:AlternateContent>
      <p:sp>
        <p:nvSpPr>
          <p:cNvPr id="8" name="object 3">
            <a:extLst>
              <a:ext uri="{FF2B5EF4-FFF2-40B4-BE49-F238E27FC236}">
                <a16:creationId xmlns:a16="http://schemas.microsoft.com/office/drawing/2014/main" id="{DC7807A7-2D0D-4248-AA22-A9826F4BD07A}"/>
              </a:ext>
            </a:extLst>
          </p:cNvPr>
          <p:cNvSpPr txBox="1"/>
          <p:nvPr/>
        </p:nvSpPr>
        <p:spPr>
          <a:xfrm>
            <a:off x="560731" y="1981264"/>
            <a:ext cx="4435218" cy="1313821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05"/>
              </a:spcBef>
              <a:buFont typeface="Arial" panose="020B0604020202020204" pitchFamily="34" charset="0"/>
              <a:buChar char="•"/>
            </a:pPr>
            <a:r>
              <a:rPr sz="2400" spc="-20" dirty="0">
                <a:latin typeface="Calibri"/>
                <a:cs typeface="Calibri"/>
              </a:rPr>
              <a:t>Established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1978</a:t>
            </a:r>
            <a:endParaRPr lang="en-US" sz="24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05"/>
              </a:spcBef>
              <a:buFont typeface="Arial" panose="020B0604020202020204" pitchFamily="34" charset="0"/>
              <a:buChar char="•"/>
            </a:pPr>
            <a:r>
              <a:rPr sz="2400" spc="-15" dirty="0">
                <a:latin typeface="Calibri"/>
                <a:cs typeface="Calibri"/>
              </a:rPr>
              <a:t>Public </a:t>
            </a:r>
            <a:r>
              <a:rPr lang="en-US" sz="2400" spc="-35" dirty="0">
                <a:latin typeface="Calibri"/>
                <a:cs typeface="Calibri"/>
              </a:rPr>
              <a:t>p</a:t>
            </a:r>
            <a:r>
              <a:rPr sz="2400" spc="-35" dirty="0">
                <a:latin typeface="Calibri"/>
                <a:cs typeface="Calibri"/>
              </a:rPr>
              <a:t>olicy </a:t>
            </a:r>
            <a:r>
              <a:rPr lang="en-US" sz="2400" spc="-20" dirty="0">
                <a:latin typeface="Calibri"/>
                <a:cs typeface="Calibri"/>
              </a:rPr>
              <a:t>r</a:t>
            </a:r>
            <a:r>
              <a:rPr sz="2400" spc="-20" dirty="0">
                <a:latin typeface="Calibri"/>
                <a:cs typeface="Calibri"/>
              </a:rPr>
              <a:t>esearch</a:t>
            </a:r>
            <a:r>
              <a:rPr sz="2400" spc="-1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and  </a:t>
            </a:r>
            <a:r>
              <a:rPr lang="en-US" sz="2400" spc="-25" dirty="0">
                <a:latin typeface="Calibri"/>
                <a:cs typeface="Calibri"/>
              </a:rPr>
              <a:t>m</a:t>
            </a:r>
            <a:r>
              <a:rPr sz="2400" spc="-25" dirty="0">
                <a:latin typeface="Calibri"/>
                <a:cs typeface="Calibri"/>
              </a:rPr>
              <a:t>arketing</a:t>
            </a:r>
            <a:r>
              <a:rPr sz="2400" spc="80" dirty="0">
                <a:latin typeface="Calibri"/>
                <a:cs typeface="Calibri"/>
              </a:rPr>
              <a:t> </a:t>
            </a:r>
            <a:r>
              <a:rPr lang="en-US" sz="2400" spc="-35" dirty="0">
                <a:latin typeface="Calibri"/>
                <a:cs typeface="Calibri"/>
              </a:rPr>
              <a:t>p</a:t>
            </a:r>
            <a:r>
              <a:rPr sz="2400" spc="-35" dirty="0">
                <a:latin typeface="Calibri"/>
                <a:cs typeface="Calibri"/>
              </a:rPr>
              <a:t>rofessionals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9" name="object 4">
            <a:extLst>
              <a:ext uri="{FF2B5EF4-FFF2-40B4-BE49-F238E27FC236}">
                <a16:creationId xmlns:a16="http://schemas.microsoft.com/office/drawing/2014/main" id="{6E926395-5A9C-44B6-B7B1-A024113455E2}"/>
              </a:ext>
            </a:extLst>
          </p:cNvPr>
          <p:cNvSpPr txBox="1"/>
          <p:nvPr/>
        </p:nvSpPr>
        <p:spPr>
          <a:xfrm>
            <a:off x="4572000" y="4469757"/>
            <a:ext cx="3914613" cy="1197764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sz="2400" spc="-10" dirty="0">
                <a:latin typeface="Calibri"/>
                <a:cs typeface="Calibri"/>
              </a:rPr>
              <a:t>Equity </a:t>
            </a:r>
            <a:r>
              <a:rPr lang="en-US" sz="2400" spc="-10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ervice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lang="en-US" sz="2400" spc="-5" dirty="0">
                <a:latin typeface="Calibri"/>
                <a:cs typeface="Calibri"/>
              </a:rPr>
              <a:t>d</a:t>
            </a:r>
            <a:r>
              <a:rPr sz="2400" spc="-5" dirty="0">
                <a:latin typeface="Calibri"/>
                <a:cs typeface="Calibri"/>
              </a:rPr>
              <a:t>ivisions</a:t>
            </a:r>
            <a:endParaRPr sz="24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04"/>
              </a:spcBef>
              <a:buFont typeface="Arial" panose="020B0604020202020204" pitchFamily="34" charset="0"/>
              <a:buChar char="•"/>
              <a:tabLst>
                <a:tab pos="240665" algn="l"/>
                <a:tab pos="241300" algn="l"/>
              </a:tabLst>
            </a:pPr>
            <a:r>
              <a:rPr sz="2400" spc="-5" dirty="0">
                <a:latin typeface="Calibri"/>
                <a:cs typeface="Calibri"/>
              </a:rPr>
              <a:t>Business </a:t>
            </a:r>
            <a:r>
              <a:rPr lang="en-US" sz="2400" spc="-20" dirty="0">
                <a:latin typeface="Calibri"/>
                <a:cs typeface="Calibri"/>
              </a:rPr>
              <a:t>a</a:t>
            </a:r>
            <a:r>
              <a:rPr sz="2400" spc="-20" dirty="0">
                <a:latin typeface="Calibri"/>
                <a:cs typeface="Calibri"/>
              </a:rPr>
              <a:t>ffirmative</a:t>
            </a:r>
            <a:r>
              <a:rPr sz="2400" spc="-114" dirty="0">
                <a:latin typeface="Calibri"/>
                <a:cs typeface="Calibri"/>
              </a:rPr>
              <a:t> </a:t>
            </a:r>
            <a:r>
              <a:rPr lang="en-US" sz="2400" spc="-5" dirty="0">
                <a:latin typeface="Calibri"/>
                <a:cs typeface="Calibri"/>
              </a:rPr>
              <a:t>a</a:t>
            </a:r>
            <a:r>
              <a:rPr sz="2400" spc="-5" dirty="0">
                <a:latin typeface="Calibri"/>
                <a:cs typeface="Calibri"/>
              </a:rPr>
              <a:t>ction</a:t>
            </a:r>
            <a:endParaRPr sz="24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04"/>
              </a:spcBef>
              <a:buFont typeface="Arial" panose="020B0604020202020204" pitchFamily="34" charset="0"/>
              <a:buChar char="•"/>
              <a:tabLst>
                <a:tab pos="240665" algn="l"/>
                <a:tab pos="241300" algn="l"/>
              </a:tabLst>
            </a:pPr>
            <a:r>
              <a:rPr sz="2400" spc="-25" dirty="0">
                <a:latin typeface="Calibri"/>
                <a:cs typeface="Calibri"/>
              </a:rPr>
              <a:t>Corporate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lang="en-US" sz="2400" spc="-20" dirty="0">
                <a:latin typeface="Calibri"/>
                <a:cs typeface="Calibri"/>
              </a:rPr>
              <a:t>c</a:t>
            </a:r>
            <a:r>
              <a:rPr sz="2400" spc="-20" dirty="0">
                <a:latin typeface="Calibri"/>
                <a:cs typeface="Calibri"/>
              </a:rPr>
              <a:t>ommunication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651D2C-1798-4F28-80BF-3EFD2DE7249E}"/>
              </a:ext>
            </a:extLst>
          </p:cNvPr>
          <p:cNvSpPr txBox="1"/>
          <p:nvPr/>
        </p:nvSpPr>
        <p:spPr>
          <a:xfrm rot="20098818">
            <a:off x="1339662" y="3140898"/>
            <a:ext cx="702993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AWARD-WINNING COMPANY</a:t>
            </a:r>
          </a:p>
        </p:txBody>
      </p:sp>
    </p:spTree>
    <p:extLst>
      <p:ext uri="{BB962C8B-B14F-4D97-AF65-F5344CB8AC3E}">
        <p14:creationId xmlns:p14="http://schemas.microsoft.com/office/powerpoint/2010/main" val="440008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B6364-677E-4763-A0CD-4CF9F56EC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Mason Tillman Team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A865852-BF74-45AE-9869-ADEB5E9C23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5893438"/>
              </p:ext>
            </p:extLst>
          </p:nvPr>
        </p:nvGraphicFramePr>
        <p:xfrm>
          <a:off x="1592200" y="3532735"/>
          <a:ext cx="5630009" cy="13203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62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3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02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Subconsultant</a:t>
                      </a:r>
                    </a:p>
                  </a:txBody>
                  <a:tcPr marL="68580" marR="68580" marT="34290" marB="34290" anchor="ctr"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Certification </a:t>
                      </a:r>
                    </a:p>
                  </a:txBody>
                  <a:tcPr marL="68580" marR="68580" marT="34290" marB="34290" anchor="ctr"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63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Regina Villa Associates, Inc.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Regina Villa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President</a:t>
                      </a:r>
                    </a:p>
                  </a:txBody>
                  <a:tcPr marL="68580" marR="68580" marT="34290" marB="3429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M/WBE</a:t>
                      </a:r>
                    </a:p>
                  </a:txBody>
                  <a:tcPr marL="68580" marR="68580" marT="34290" marB="3429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9641146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DEA24AA-A571-42E5-A70B-F5B1146BFA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7399272"/>
              </p:ext>
            </p:extLst>
          </p:nvPr>
        </p:nvGraphicFramePr>
        <p:xfrm>
          <a:off x="1592200" y="2212355"/>
          <a:ext cx="5630009" cy="13203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6227">
                  <a:extLst>
                    <a:ext uri="{9D8B030D-6E8A-4147-A177-3AD203B41FA5}">
                      <a16:colId xmlns:a16="http://schemas.microsoft.com/office/drawing/2014/main" val="2536781770"/>
                    </a:ext>
                  </a:extLst>
                </a:gridCol>
                <a:gridCol w="1983782">
                  <a:extLst>
                    <a:ext uri="{9D8B030D-6E8A-4147-A177-3AD203B41FA5}">
                      <a16:colId xmlns:a16="http://schemas.microsoft.com/office/drawing/2014/main" val="48058815"/>
                    </a:ext>
                  </a:extLst>
                </a:gridCol>
              </a:tblGrid>
              <a:tr h="5202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Prime Consultant</a:t>
                      </a:r>
                    </a:p>
                  </a:txBody>
                  <a:tcPr marL="68580" marR="68580" marT="34290" marB="34290" anchor="ctr"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Certification </a:t>
                      </a:r>
                    </a:p>
                  </a:txBody>
                  <a:tcPr marL="68580" marR="68580" marT="34290" marB="34290" anchor="ctr"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901712"/>
                  </a:ext>
                </a:extLst>
              </a:tr>
              <a:tr h="7363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Mason Tillman Associates, Ltd.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Eleanor Ramsey, Ph.D.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President/Project Manager</a:t>
                      </a:r>
                    </a:p>
                  </a:txBody>
                  <a:tcPr marL="68580" marR="68580" marT="34290" marB="34290" anchor="ctr"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M/WBE</a:t>
                      </a:r>
                    </a:p>
                  </a:txBody>
                  <a:tcPr marL="68580" marR="68580" marT="34290" marB="34290" anchor="ctr"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80097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6784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B6364-677E-4763-A0CD-4CF9F56EC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Mason Tillman Studies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A34828D-6245-4767-BC98-AB020445C617}"/>
              </a:ext>
            </a:extLst>
          </p:cNvPr>
          <p:cNvSpPr/>
          <p:nvPr/>
        </p:nvSpPr>
        <p:spPr>
          <a:xfrm>
            <a:off x="1313411" y="1690689"/>
            <a:ext cx="3075710" cy="764771"/>
          </a:xfrm>
          <a:prstGeom prst="roundRect">
            <a:avLst/>
          </a:prstGeom>
          <a:solidFill>
            <a:srgbClr val="D5E3CF"/>
          </a:solidFill>
          <a:ln>
            <a:solidFill>
              <a:srgbClr val="0066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STATES</a:t>
            </a: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15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CD32521-5613-4D3E-86DF-654B2830F99F}"/>
              </a:ext>
            </a:extLst>
          </p:cNvPr>
          <p:cNvSpPr/>
          <p:nvPr/>
        </p:nvSpPr>
        <p:spPr>
          <a:xfrm>
            <a:off x="1313409" y="2504272"/>
            <a:ext cx="3075710" cy="764771"/>
          </a:xfrm>
          <a:prstGeom prst="roundRect">
            <a:avLst/>
          </a:prstGeom>
          <a:solidFill>
            <a:srgbClr val="D5E3CF"/>
          </a:solidFill>
          <a:ln>
            <a:solidFill>
              <a:srgbClr val="0066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CITIES</a:t>
            </a: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33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EEA9804-429E-403E-BC5B-4C8BFC127DEF}"/>
              </a:ext>
            </a:extLst>
          </p:cNvPr>
          <p:cNvSpPr/>
          <p:nvPr/>
        </p:nvSpPr>
        <p:spPr>
          <a:xfrm>
            <a:off x="1313410" y="3320196"/>
            <a:ext cx="3075709" cy="764771"/>
          </a:xfrm>
          <a:prstGeom prst="roundRect">
            <a:avLst/>
          </a:prstGeom>
          <a:solidFill>
            <a:srgbClr val="D5E3CF"/>
          </a:solidFill>
          <a:ln>
            <a:solidFill>
              <a:srgbClr val="0066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COUNTIES</a:t>
            </a: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19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9B09897-BCB7-422A-B3FA-338FC47C97EE}"/>
              </a:ext>
            </a:extLst>
          </p:cNvPr>
          <p:cNvSpPr/>
          <p:nvPr/>
        </p:nvSpPr>
        <p:spPr>
          <a:xfrm>
            <a:off x="1313410" y="4137401"/>
            <a:ext cx="3075709" cy="764771"/>
          </a:xfrm>
          <a:prstGeom prst="roundRect">
            <a:avLst/>
          </a:prstGeom>
          <a:solidFill>
            <a:srgbClr val="D5E3CF"/>
          </a:solidFill>
          <a:ln>
            <a:solidFill>
              <a:srgbClr val="0066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TRANSPORTATION AGENCIES</a:t>
            </a: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39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5C04E2C-82BF-464A-9BE5-D0EF207C6E11}"/>
              </a:ext>
            </a:extLst>
          </p:cNvPr>
          <p:cNvSpPr/>
          <p:nvPr/>
        </p:nvSpPr>
        <p:spPr>
          <a:xfrm>
            <a:off x="1313408" y="4958016"/>
            <a:ext cx="3075709" cy="764771"/>
          </a:xfrm>
          <a:prstGeom prst="roundRect">
            <a:avLst/>
          </a:prstGeom>
          <a:solidFill>
            <a:srgbClr val="D5E3CF"/>
          </a:solidFill>
          <a:ln>
            <a:solidFill>
              <a:srgbClr val="0066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SPECIAL DISTRICTS</a:t>
            </a: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38</a:t>
            </a:r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D2D9EB23-D712-45C2-8EE6-880BDA6564FD}"/>
              </a:ext>
            </a:extLst>
          </p:cNvPr>
          <p:cNvSpPr/>
          <p:nvPr/>
        </p:nvSpPr>
        <p:spPr>
          <a:xfrm>
            <a:off x="4733925" y="2073074"/>
            <a:ext cx="501876" cy="3387883"/>
          </a:xfrm>
          <a:prstGeom prst="rightBrace">
            <a:avLst>
              <a:gd name="adj1" fmla="val 8333"/>
              <a:gd name="adj2" fmla="val 49268"/>
            </a:avLst>
          </a:prstGeom>
          <a:noFill/>
          <a:ln w="28575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6B14678-2BE8-4958-90C2-8BF633787DA2}"/>
              </a:ext>
            </a:extLst>
          </p:cNvPr>
          <p:cNvSpPr/>
          <p:nvPr/>
        </p:nvSpPr>
        <p:spPr>
          <a:xfrm>
            <a:off x="5580611" y="2985871"/>
            <a:ext cx="3075710" cy="1421476"/>
          </a:xfrm>
          <a:prstGeom prst="roundRect">
            <a:avLst/>
          </a:prstGeom>
          <a:solidFill>
            <a:srgbClr val="0066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TOTAL STUDIES</a:t>
            </a:r>
          </a:p>
          <a:p>
            <a:pPr algn="ctr"/>
            <a:r>
              <a:rPr lang="en-US" sz="2400" dirty="0"/>
              <a:t>144</a:t>
            </a:r>
          </a:p>
        </p:txBody>
      </p:sp>
    </p:spTree>
    <p:extLst>
      <p:ext uri="{BB962C8B-B14F-4D97-AF65-F5344CB8AC3E}">
        <p14:creationId xmlns:p14="http://schemas.microsoft.com/office/powerpoint/2010/main" val="506575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B6364-677E-4763-A0CD-4CF9F56EC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Mason Tillman State Studies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EF48CBDA-3BBA-4F88-B3C2-C6EBA027AE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7650081"/>
              </p:ext>
            </p:extLst>
          </p:nvPr>
        </p:nvGraphicFramePr>
        <p:xfrm>
          <a:off x="1822174" y="1690689"/>
          <a:ext cx="5499652" cy="4443409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499652">
                  <a:extLst>
                    <a:ext uri="{9D8B030D-6E8A-4147-A177-3AD203B41FA5}">
                      <a16:colId xmlns:a16="http://schemas.microsoft.com/office/drawing/2014/main" val="3398409317"/>
                    </a:ext>
                  </a:extLst>
                </a:gridCol>
              </a:tblGrid>
              <a:tr h="39009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States Clients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7802143"/>
                  </a:ext>
                </a:extLst>
              </a:tr>
              <a:tr h="2702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State of Rhode Island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6588427"/>
                  </a:ext>
                </a:extLst>
              </a:tr>
              <a:tr h="2702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State of New York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60912889"/>
                  </a:ext>
                </a:extLst>
              </a:tr>
              <a:tr h="2702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State of Illinois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8858974"/>
                  </a:ext>
                </a:extLst>
              </a:tr>
              <a:tr h="2702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Commonwealth of Pennsylvania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15016017"/>
                  </a:ext>
                </a:extLst>
              </a:tr>
              <a:tr h="2702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State of Texas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7639845"/>
                  </a:ext>
                </a:extLst>
              </a:tr>
              <a:tr h="2702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State of New Jersey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78377024"/>
                  </a:ext>
                </a:extLst>
              </a:tr>
              <a:tr h="2702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State of Ohio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990728"/>
                  </a:ext>
                </a:extLst>
              </a:tr>
              <a:tr h="2702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State of Indiana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73794969"/>
                  </a:ext>
                </a:extLst>
              </a:tr>
              <a:tr h="2702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State of Indiana Lottery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6693401"/>
                  </a:ext>
                </a:extLst>
              </a:tr>
              <a:tr h="2702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State of Indiana Riverboat Casinos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25406526"/>
                  </a:ext>
                </a:extLst>
              </a:tr>
              <a:tr h="2702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State of Minnesota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6586523"/>
                  </a:ext>
                </a:extLst>
              </a:tr>
              <a:tr h="2702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State of Washington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2142105"/>
                  </a:ext>
                </a:extLst>
              </a:tr>
              <a:tr h="2702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State of Missouri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0413028"/>
                  </a:ext>
                </a:extLst>
              </a:tr>
              <a:tr h="2702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State of Oregon Department of Administrative Services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15380778"/>
                  </a:ext>
                </a:extLst>
              </a:tr>
              <a:tr h="2702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State of Oregon Higher Education, Portland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5E3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52078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1874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49967"/>
            <a:ext cx="7886700" cy="915774"/>
          </a:xfrm>
        </p:spPr>
        <p:txBody>
          <a:bodyPr>
            <a:normAutofit/>
          </a:bodyPr>
          <a:lstStyle/>
          <a:p>
            <a:r>
              <a:rPr lang="en-US" sz="3600" i="1" dirty="0"/>
              <a:t>City of Richmond v. J.A. Croson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F9FD5D7-2DCA-4EC4-A863-58299258CF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93634" y="2345068"/>
            <a:ext cx="3364773" cy="308610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Compelling interest</a:t>
            </a:r>
          </a:p>
          <a:p>
            <a:pPr lvl="1"/>
            <a:r>
              <a:rPr lang="en-US" sz="2200" dirty="0"/>
              <a:t>Evidence of systemic racial discrimination</a:t>
            </a:r>
          </a:p>
          <a:p>
            <a:r>
              <a:rPr lang="en-US" sz="2400" dirty="0"/>
              <a:t>Narrowly tailored</a:t>
            </a:r>
          </a:p>
          <a:p>
            <a:pPr lvl="1"/>
            <a:r>
              <a:rPr lang="en-US" sz="2200" dirty="0"/>
              <a:t>Remedy documented discrimination</a:t>
            </a:r>
          </a:p>
          <a:p>
            <a:r>
              <a:rPr lang="en-US" sz="2400" dirty="0"/>
              <a:t>Update periodically</a:t>
            </a:r>
          </a:p>
          <a:p>
            <a:pPr lvl="1"/>
            <a:r>
              <a:rPr lang="en-US" sz="2200" dirty="0"/>
              <a:t>Assess effectiveness of remedy</a:t>
            </a:r>
            <a:endParaRPr lang="en-US" dirty="0"/>
          </a:p>
        </p:txBody>
      </p:sp>
      <p:sp>
        <p:nvSpPr>
          <p:cNvPr id="4" name="Content Placeholder 6"/>
          <p:cNvSpPr txBox="1">
            <a:spLocks/>
          </p:cNvSpPr>
          <p:nvPr/>
        </p:nvSpPr>
        <p:spPr>
          <a:xfrm>
            <a:off x="4732020" y="1934371"/>
            <a:ext cx="3086100" cy="30861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>
              <a:latin typeface="Arial Black" pitchFamily="34" charset="0"/>
            </a:endParaRPr>
          </a:p>
        </p:txBody>
      </p:sp>
      <p:graphicFrame>
        <p:nvGraphicFramePr>
          <p:cNvPr id="14" name="Content Placeholder 3">
            <a:extLst>
              <a:ext uri="{FF2B5EF4-FFF2-40B4-BE49-F238E27FC236}">
                <a16:creationId xmlns:a16="http://schemas.microsoft.com/office/drawing/2014/main" id="{5E237BE5-1F52-456E-AC66-26F901AA0B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9823422"/>
              </p:ext>
            </p:extLst>
          </p:nvPr>
        </p:nvGraphicFramePr>
        <p:xfrm>
          <a:off x="1325880" y="1651271"/>
          <a:ext cx="3886200" cy="42160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5959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7FD0E-6EF3-4A5E-81A8-90BA075D8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i="1" dirty="0"/>
              <a:t>City of Richmond v. J.A. Croson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5D0D5-D48D-457A-8832-8781717D2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6784" y="2329455"/>
            <a:ext cx="7218565" cy="3422292"/>
          </a:xfrm>
        </p:spPr>
        <p:txBody>
          <a:bodyPr/>
          <a:lstStyle/>
          <a:p>
            <a:r>
              <a:rPr lang="en-US" sz="2000" dirty="0"/>
              <a:t>14th Amendment Equal Protection Challenge to City MBE Contracting Program</a:t>
            </a:r>
          </a:p>
          <a:p>
            <a:r>
              <a:rPr lang="en-US" sz="2000" dirty="0"/>
              <a:t>City adopted a Minority Business Utilization Plan</a:t>
            </a:r>
          </a:p>
          <a:p>
            <a:r>
              <a:rPr lang="en-US" sz="2000" dirty="0"/>
              <a:t>30% Subcontracting Set Aside for Minority Business Enterprises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F9375B3-BE25-43C9-B930-319102F22DDF}"/>
              </a:ext>
            </a:extLst>
          </p:cNvPr>
          <p:cNvSpPr txBox="1">
            <a:spLocks/>
          </p:cNvSpPr>
          <p:nvPr/>
        </p:nvSpPr>
        <p:spPr>
          <a:xfrm>
            <a:off x="628650" y="78893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endParaRPr lang="en-US" sz="2500" i="1" dirty="0"/>
          </a:p>
          <a:p>
            <a:r>
              <a:rPr lang="en-US" sz="2500" i="1" dirty="0"/>
              <a:t>The Facts:</a:t>
            </a:r>
          </a:p>
        </p:txBody>
      </p:sp>
    </p:spTree>
    <p:extLst>
      <p:ext uri="{BB962C8B-B14F-4D97-AF65-F5344CB8AC3E}">
        <p14:creationId xmlns:p14="http://schemas.microsoft.com/office/powerpoint/2010/main" val="4022408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7FD0E-6EF3-4A5E-81A8-90BA075D8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Scope of </a:t>
            </a:r>
            <a:r>
              <a:rPr lang="en-US" sz="3600" i="1" dirty="0" err="1"/>
              <a:t>Croson’s</a:t>
            </a:r>
            <a:r>
              <a:rPr lang="en-US" sz="3600" i="1" dirty="0"/>
              <a:t> </a:t>
            </a:r>
            <a:r>
              <a:rPr lang="en-US" sz="3600" dirty="0"/>
              <a:t>Application</a:t>
            </a:r>
            <a:endParaRPr 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5D0D5-D48D-457A-8832-8781717D2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6784" y="2299091"/>
            <a:ext cx="7218565" cy="3449772"/>
          </a:xfrm>
        </p:spPr>
        <p:txBody>
          <a:bodyPr/>
          <a:lstStyle/>
          <a:p>
            <a:r>
              <a:rPr lang="en-US" sz="2000" dirty="0"/>
              <a:t>Race and Ethnicity</a:t>
            </a:r>
          </a:p>
          <a:p>
            <a:pPr lvl="1"/>
            <a:r>
              <a:rPr lang="en-US" sz="1800" dirty="0"/>
              <a:t>A business owned 51% by a member of a minority group</a:t>
            </a:r>
          </a:p>
          <a:p>
            <a:pPr lvl="1"/>
            <a:r>
              <a:rPr lang="en-US" sz="1800" dirty="0"/>
              <a:t>Minority Group members are defined as citizens of the United States who are Black, Spanish speaking, Oriental, Indians, Eskimos or Aleuts </a:t>
            </a:r>
          </a:p>
          <a:p>
            <a:r>
              <a:rPr lang="en-US" sz="2000" dirty="0"/>
              <a:t>Gender and Sexual Orientation</a:t>
            </a:r>
          </a:p>
          <a:p>
            <a:pPr lvl="1"/>
            <a:r>
              <a:rPr lang="en-US" sz="1800" dirty="0"/>
              <a:t>Gender and sexual orientation addressed in the 14th Amendment Equal Protection standard applied in </a:t>
            </a:r>
            <a:r>
              <a:rPr lang="en-US" sz="1800" i="1" dirty="0"/>
              <a:t>Croson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FF3AE70-98AD-4CA2-B90D-F1EAE2976BB9}"/>
              </a:ext>
            </a:extLst>
          </p:cNvPr>
          <p:cNvSpPr txBox="1">
            <a:spLocks/>
          </p:cNvSpPr>
          <p:nvPr/>
        </p:nvSpPr>
        <p:spPr>
          <a:xfrm>
            <a:off x="628650" y="82703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endParaRPr lang="en-US" sz="2500" i="1" dirty="0"/>
          </a:p>
          <a:p>
            <a:r>
              <a:rPr lang="en-US" sz="2500" i="1" dirty="0"/>
              <a:t>14</a:t>
            </a:r>
            <a:r>
              <a:rPr lang="en-US" sz="2500" i="1" baseline="30000" dirty="0"/>
              <a:t>th</a:t>
            </a:r>
            <a:r>
              <a:rPr lang="en-US" sz="2500" i="1" dirty="0"/>
              <a:t> Amendment Equal Protection Clause:</a:t>
            </a:r>
          </a:p>
        </p:txBody>
      </p:sp>
    </p:spTree>
    <p:extLst>
      <p:ext uri="{BB962C8B-B14F-4D97-AF65-F5344CB8AC3E}">
        <p14:creationId xmlns:p14="http://schemas.microsoft.com/office/powerpoint/2010/main" val="39776044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8735</TotalTime>
  <Words>863</Words>
  <Application>Microsoft Office PowerPoint</Application>
  <PresentationFormat>On-screen Show (4:3)</PresentationFormat>
  <Paragraphs>200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Aharoni</vt:lpstr>
      <vt:lpstr>Arial</vt:lpstr>
      <vt:lpstr>Arial Black</vt:lpstr>
      <vt:lpstr>Calibri</vt:lpstr>
      <vt:lpstr>Calibri Light</vt:lpstr>
      <vt:lpstr>Cambria Math</vt:lpstr>
      <vt:lpstr>Century Gothic</vt:lpstr>
      <vt:lpstr>Wingdings</vt:lpstr>
      <vt:lpstr>Office Theme</vt:lpstr>
      <vt:lpstr>PowerPoint Presentation</vt:lpstr>
      <vt:lpstr>Meeting Agenda</vt:lpstr>
      <vt:lpstr>Firm Profile</vt:lpstr>
      <vt:lpstr>Mason Tillman Team</vt:lpstr>
      <vt:lpstr>Mason Tillman Studies</vt:lpstr>
      <vt:lpstr>Mason Tillman State Studies</vt:lpstr>
      <vt:lpstr>City of Richmond v. J.A. Croson</vt:lpstr>
      <vt:lpstr>City of Richmond v. J.A. Croson</vt:lpstr>
      <vt:lpstr>Scope of Croson’s Application</vt:lpstr>
      <vt:lpstr>Croson Study Objectives</vt:lpstr>
      <vt:lpstr>Narrowly Tailored Remedy</vt:lpstr>
      <vt:lpstr>Study Parameters</vt:lpstr>
      <vt:lpstr>Consortium Members</vt:lpstr>
      <vt:lpstr>Utilization</vt:lpstr>
      <vt:lpstr>Availability</vt:lpstr>
      <vt:lpstr>Anecdotal</vt:lpstr>
      <vt:lpstr>Disparity</vt:lpstr>
      <vt:lpstr>Barriers by Government</vt:lpstr>
      <vt:lpstr>Barriers by Prime Contractors</vt:lpstr>
      <vt:lpstr>State Contracting Opportunities</vt:lpstr>
      <vt:lpstr>Partner With Us</vt:lpstr>
      <vt:lpstr>Public Comment</vt:lpstr>
      <vt:lpstr>Please State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 Outreach Meeting</dc:title>
  <dc:creator>Aminatu Yusuf</dc:creator>
  <cp:lastModifiedBy>Allura Scott</cp:lastModifiedBy>
  <cp:revision>554</cp:revision>
  <cp:lastPrinted>2019-09-18T01:16:02Z</cp:lastPrinted>
  <dcterms:created xsi:type="dcterms:W3CDTF">2017-10-19T01:52:19Z</dcterms:created>
  <dcterms:modified xsi:type="dcterms:W3CDTF">2019-09-20T15:58:21Z</dcterms:modified>
</cp:coreProperties>
</file>